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7" r:id="rId14"/>
    <p:sldId id="268" r:id="rId15"/>
    <p:sldId id="269" r:id="rId16"/>
    <p:sldId id="270" r:id="rId17"/>
    <p:sldId id="271" r:id="rId18"/>
    <p:sldId id="272" r:id="rId19"/>
    <p:sldId id="273" r:id="rId20"/>
    <p:sldId id="274" r:id="rId21"/>
    <p:sldId id="275" r:id="rId22"/>
    <p:sldId id="276" r:id="rId23"/>
    <p:sldId id="280" r:id="rId24"/>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485"/>
    <p:restoredTop sz="94610"/>
  </p:normalViewPr>
  <p:slideViewPr>
    <p:cSldViewPr snapToGrid="0" snapToObjects="1">
      <p:cViewPr varScale="1">
        <p:scale>
          <a:sx n="122" d="100"/>
          <a:sy n="122" d="100"/>
        </p:scale>
        <p:origin x="328"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1379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REDs is not simply an eating disorder talk. It is a performance, injury, and medical safety talk. We will keep it practical for the people who see athletes first: coaches, athletic trainers, and physical therapists.,Use RED-S if the audience knows it; mention that IOC 2023 uses REDs for clearer language.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REDs is not limited to thin appearing athletes. Some athletes have normal or higher body weight and still have low energy availability relative to training load. Para-athletes deserve special attention because energy expenditure, body composition assessment, and access to sport nutrition may differ.</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Evidence update: Screening tools are helpful but imperfect. LEAF-Q can be helpful in validated populations, but studies show limitations in female football and other populations. The IOC CAT2 is not a sideline questionnaire; it is a medical risk stratification tool.,Make clear: the audience should not use a questionnaire to clear or restrict a serious athlete alone. Use it to justify referral and documentation.</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Important correction from many older slides: 2023 IOC REDs CAT2 uses four colors: green, yellow, orange, and red. Yellow is not the whole middle anymore. Orange captures athletes who are not necessarily medical emergencies but cannot safely train normally.,Say: The traffic light gives a shared language. It helps the physician, AT, PT, RD, coach, and athlete stop arguing from opinions and start acting from risk.</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Backup slide. Emphasize that REDs requires ruling out alternative explanations and comorbid contributors. Do not prematurely attribute everything to under-fueling.</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physician slide. Emphasize that REDs is a clinical diagnosis requiring differential diagnosis. Not every tired athlete has REDs. But once the pattern is present, medical evaluation should be timely.,For the audience: you are not ordering all of these tests. You are recognizing when an athlete needs a sports physician or primary care clinician comfortable with REDs.</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a stepwise action plan. Most audience members are not diagnosing or prescribing. They are protecting the athlete, documenting risk, reducing immediate exposure, and connecting the right team.,If bone stress injury is possible, do not increase training while waiting. If there are urgent medical or psychiatric signs, escalate immediately.</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Treatment is multidisciplinary. The most important intervention is correction of low energy availability, often through increased intake, reduced exercise expenditure, or both. A dietitian handles nutrition specifics; a physician handles medical clearance; mental health professionals handle eating disorder risk, anxiety, depression, and body image concerns.,For menstruating athletes: hormonal contraception can produce withdrawal bleeding but does not prove recovery of the hypothalamic-pituitary-ovarian axis and may mask ongoing bone risk.</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strong return-to-sport slide should sound like a clearance plan, not a recipe. Criteria include medical stability, consistent fueling, resolution/improvement of symptoms, injury healing, and no rebound during gradual load.,For the runner case, return starts with non-impact cross-training and proceeds to running only after medical criteria are improving.</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purpose of this case is to apply the framework. Most clinicians would treat this as at least orange and possibly red depending on the full CAT2 scoring and medical stability, because he has active bone stress injury, bradycardia, suppressed sex hormones, suppressed thyroid marker, fatigue, and performance decline.,Let the audience vote. Then explain that the point is not to name a color perfectly from limited data; the point is that full training is not appropriate.</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emotional pressure. The coach wants mileage. The athlete wants to compete. The AT/PT may feel caught in the middle. This is where CAT2 and objective data help justify removal or modification.,A return plan must be coordinated. It is not enough for shin pain to feel better if energy availability and physiology remain abnormal.</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Tell the audience this is the case they will solve. Ask: If you are the coach or AT, what do you think first: shin splints, overtraining, iron deficiency, poor sleep, or something bigger?,The point is that REDs often enters through the side door: performance decline, repeated injury, exhaustion, or mood changes.</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REDs prevention is not a single lecture once a year. It is daily culture. The strongest prevention targets are unsafe weight practices, inadequate fueling access, stigma around menstrual and male hormonal symptoms, and pressure to train through warning signs.,Coaches have a huge positive role when they frame fueling as training and make medical reporting safe.</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as a strong ending before Q&amp;A. Summarize the talk: screen early, do not rely on appearance, use current CAT2 language, do not diagnose from questionnaires alone, and protect the athlete with criteria-based return.</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Prepare for Q&amp;A using these cases. Keep answers practical: if risk is significant, full competition should wait. If an athlete looks normal, you still respect objective signs. If a questionnaire is negative, you still act on concerning patterns.</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References slide. Include this as a backup or final handout.</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expectations: this is a practical talk. We will avoid turning the audience into endocrinologists. But we will give them enough evidence-based language to know when to escalate and how to explain the why.</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Definition from IOC 2023: REDs is impaired physiological and/or psychological functioning caused by problematic low energy availability. The practical language: the athlete is spending too much energy on training and leaving too little for repair, hormone signaling, immunity, bone, heart, blood, and brain.,Important: REDs can occur with or without a formal eating disorder. Many athletes simply under-fuel unintentionally when training volume increases.</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formula: EA = (Energy Intake - Exercise Energy Expenditure) / fat-free mass. This is research math, not something coaches can precisely calculate on the sideline.,The old &lt;30 number is useful to explain the concept, but IOC 2023 emphasizes adaptable versus problematic LEA rather than a universal cutoff. In practice, repeated symptoms, injuries, and objective findings matter more than one calorie estimate.</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the core physiology in plain English. With prolonged or severe LEA, the body shifts energy away from reproduction, bone formation, immune defense, muscle repair, thyroid/metabolic activity, and psychological well-being.,For ortho: bone is a major endpoint, but REDs is not only bone. For coaches: performance declines are not laziness. They are often biology.</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Female Athlete Triad remains clinically important, especially in menstruating athletes and bone stress injury risk. REDs expands the model to male athletes, para-athletes, team sports, and multiple body systems.,Make this practical: if you only screen young female distance runners, you will miss male wrestlers, male runners, cyclists, gymnasts, dancers, rowers, soccer players, and para-athletes.</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this slide interactive. Ask athletic trainers and PTs: which of these do you already see every week? The key is not to over-diagnose from one symptom. It is to recognize clusters and trends.,For orthopedic surgeons: bone stress injury should trigger screening for LEA/REDs, especially if recurrent, high-risk site, delayed healing, or paired with fatigue/performance decline.</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Coaches do not need to diagnose. They need a script that opens the door. The best opening is often performance and recovery, not weight.,Do not ask sensitive questions in front of teammates. Avoid shaming. If there are safety symptoms such as syncope, chest pain, purging, severe restriction, suicidal ideation, or severe bradycardia, escalate urgently.</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REDS_MASTER">
    <p:bg>
      <p:bgPr>
        <a:solidFill>
          <a:srgbClr val="07131F"/>
        </a:solid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7131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FF3B30"/>
          </a:solidFill>
          <a:ln w="12700">
            <a:solidFill>
              <a:srgbClr val="FF3B30">
                <a:alpha val="0"/>
              </a:srgbClr>
            </a:solidFill>
            <a:prstDash val="solid"/>
          </a:ln>
        </p:spPr>
        <p:txBody>
          <a:bodyPr/>
          <a:lstStyle/>
          <a:p>
            <a:endParaRPr lang="en-US"/>
          </a:p>
        </p:txBody>
      </p:sp>
      <p:sp>
        <p:nvSpPr>
          <p:cNvPr id="3" name="Shape 1"/>
          <p:cNvSpPr/>
          <p:nvPr/>
        </p:nvSpPr>
        <p:spPr>
          <a:xfrm>
            <a:off x="0" y="6784848"/>
            <a:ext cx="12191695" cy="73152"/>
          </a:xfrm>
          <a:prstGeom prst="rect">
            <a:avLst/>
          </a:prstGeom>
          <a:solidFill>
            <a:srgbClr val="64D2FF">
              <a:alpha val="65000"/>
            </a:srgbClr>
          </a:solidFill>
          <a:ln w="12700">
            <a:solidFill>
              <a:srgbClr val="64D2FF">
                <a:alpha val="0"/>
              </a:srgbClr>
            </a:solidFill>
            <a:prstDash val="solid"/>
          </a:ln>
        </p:spPr>
        <p:txBody>
          <a:bodyPr/>
          <a:lstStyle/>
          <a:p>
            <a:endParaRPr lang="en-US"/>
          </a:p>
        </p:txBody>
      </p:sp>
      <p:sp>
        <p:nvSpPr>
          <p:cNvPr id="4" name="Text 2"/>
          <p:cNvSpPr/>
          <p:nvPr/>
        </p:nvSpPr>
        <p:spPr>
          <a:xfrm>
            <a:off x="11539728" y="6382512"/>
            <a:ext cx="320040" cy="201168"/>
          </a:xfrm>
          <a:prstGeom prst="rect">
            <a:avLst/>
          </a:prstGeom>
          <a:noFill/>
          <a:ln/>
        </p:spPr>
        <p:txBody>
          <a:bodyPr wrap="square" lIns="0" tIns="0" rIns="0" bIns="0" rtlCol="0" anchor="ctr"/>
          <a:lstStyle/>
          <a:p>
            <a:pPr marL="0" indent="0" algn="r">
              <a:buNone/>
            </a:pPr>
            <a:r>
              <a:rPr lang="en-US" sz="850" b="1" dirty="0">
                <a:solidFill>
                  <a:srgbClr val="B9C7D3"/>
                </a:solidFill>
                <a:latin typeface="Aptos" pitchFamily="34" charset="0"/>
                <a:ea typeface="Aptos" pitchFamily="34" charset="-122"/>
                <a:cs typeface="Aptos" pitchFamily="34" charset="-120"/>
              </a:rPr>
              <a:t>01</a:t>
            </a:r>
            <a:endParaRPr lang="en-US" sz="850" dirty="0"/>
          </a:p>
        </p:txBody>
      </p:sp>
      <p:pic>
        <p:nvPicPr>
          <p:cNvPr id="5" name="Image 0" descr="/mnt/data/a_wide_photorealistic_outdoor_track_and_field_sce.png"/>
          <p:cNvPicPr>
            <a:picLocks noChangeAspect="1"/>
          </p:cNvPicPr>
          <p:nvPr/>
        </p:nvPicPr>
        <p:blipFill>
          <a:blip r:embed="rId3"/>
          <a:srcRect r="-51"/>
          <a:stretch/>
        </p:blipFill>
        <p:spPr>
          <a:xfrm>
            <a:off x="0" y="0"/>
            <a:ext cx="12191695" cy="6858000"/>
          </a:xfrm>
          <a:prstGeom prst="rect">
            <a:avLst/>
          </a:prstGeom>
        </p:spPr>
      </p:pic>
      <p:sp>
        <p:nvSpPr>
          <p:cNvPr id="6" name="Shape 3"/>
          <p:cNvSpPr/>
          <p:nvPr/>
        </p:nvSpPr>
        <p:spPr>
          <a:xfrm>
            <a:off x="0" y="0"/>
            <a:ext cx="12191695" cy="6858000"/>
          </a:xfrm>
          <a:prstGeom prst="rect">
            <a:avLst/>
          </a:prstGeom>
          <a:solidFill>
            <a:srgbClr val="000000">
              <a:alpha val="0"/>
            </a:srgbClr>
          </a:solidFill>
          <a:ln w="12700">
            <a:solidFill>
              <a:srgbClr val="FFFFFF">
                <a:alpha val="10000"/>
              </a:srgbClr>
            </a:solidFill>
            <a:prstDash val="solid"/>
          </a:ln>
        </p:spPr>
        <p:txBody>
          <a:bodyPr/>
          <a:lstStyle/>
          <a:p>
            <a:endParaRPr lang="en-US"/>
          </a:p>
        </p:txBody>
      </p:sp>
      <p:sp>
        <p:nvSpPr>
          <p:cNvPr id="7" name="Shape 4"/>
          <p:cNvSpPr/>
          <p:nvPr/>
        </p:nvSpPr>
        <p:spPr>
          <a:xfrm>
            <a:off x="0" y="0"/>
            <a:ext cx="12191695" cy="6858000"/>
          </a:xfrm>
          <a:prstGeom prst="rect">
            <a:avLst/>
          </a:prstGeom>
          <a:solidFill>
            <a:srgbClr val="000000">
              <a:alpha val="56000"/>
            </a:srgbClr>
          </a:solidFill>
          <a:ln w="12700">
            <a:solidFill>
              <a:srgbClr val="000000">
                <a:alpha val="0"/>
              </a:srgbClr>
            </a:solidFill>
            <a:prstDash val="solid"/>
          </a:ln>
        </p:spPr>
        <p:txBody>
          <a:bodyPr/>
          <a:lstStyle/>
          <a:p>
            <a:endParaRPr lang="en-US"/>
          </a:p>
        </p:txBody>
      </p:sp>
      <p:sp>
        <p:nvSpPr>
          <p:cNvPr id="8" name="Shape 5"/>
          <p:cNvSpPr/>
          <p:nvPr/>
        </p:nvSpPr>
        <p:spPr>
          <a:xfrm>
            <a:off x="305" y="274320"/>
            <a:ext cx="12191695" cy="7132320"/>
          </a:xfrm>
          <a:prstGeom prst="rect">
            <a:avLst/>
          </a:prstGeom>
          <a:solidFill>
            <a:srgbClr val="07131F">
              <a:alpha val="80000"/>
            </a:srgbClr>
          </a:solidFill>
          <a:ln w="12700">
            <a:solidFill>
              <a:srgbClr val="07131F">
                <a:alpha val="0"/>
              </a:srgbClr>
            </a:solidFill>
            <a:prstDash val="solid"/>
          </a:ln>
        </p:spPr>
        <p:txBody>
          <a:bodyPr/>
          <a:lstStyle/>
          <a:p>
            <a:endParaRPr lang="en-US"/>
          </a:p>
        </p:txBody>
      </p:sp>
      <p:sp>
        <p:nvSpPr>
          <p:cNvPr id="9" name="Text 6"/>
          <p:cNvSpPr/>
          <p:nvPr/>
        </p:nvSpPr>
        <p:spPr>
          <a:xfrm>
            <a:off x="594360" y="594360"/>
            <a:ext cx="7132320" cy="201168"/>
          </a:xfrm>
          <a:prstGeom prst="rect">
            <a:avLst/>
          </a:prstGeom>
          <a:noFill/>
          <a:ln/>
        </p:spPr>
        <p:txBody>
          <a:bodyPr wrap="square" lIns="0" tIns="0" rIns="0" bIns="0" rtlCol="0" anchor="ctr"/>
          <a:lstStyle/>
          <a:p>
            <a:pPr marL="0" indent="0">
              <a:buNone/>
            </a:pPr>
            <a:endParaRPr lang="en-US" sz="850" dirty="0"/>
          </a:p>
        </p:txBody>
      </p:sp>
      <p:sp>
        <p:nvSpPr>
          <p:cNvPr id="10" name="Text 7"/>
          <p:cNvSpPr/>
          <p:nvPr/>
        </p:nvSpPr>
        <p:spPr>
          <a:xfrm>
            <a:off x="594360" y="1051560"/>
            <a:ext cx="10430992" cy="1554480"/>
          </a:xfrm>
          <a:prstGeom prst="rect">
            <a:avLst/>
          </a:prstGeom>
          <a:noFill/>
          <a:ln/>
        </p:spPr>
        <p:txBody>
          <a:bodyPr wrap="square" lIns="0" tIns="0" rIns="0" bIns="0" rtlCol="0" anchor="ctr"/>
          <a:lstStyle/>
          <a:p>
            <a:pPr marL="0" indent="0">
              <a:buNone/>
            </a:pPr>
            <a:r>
              <a:rPr lang="en-US" sz="4400" b="1" dirty="0">
                <a:solidFill>
                  <a:srgbClr val="F7FAFC"/>
                </a:solidFill>
                <a:latin typeface="Aptos Display" pitchFamily="34" charset="0"/>
                <a:ea typeface="Aptos Display" pitchFamily="34" charset="-122"/>
                <a:cs typeface="Aptos Display" pitchFamily="34" charset="-120"/>
              </a:rPr>
              <a:t>Relative Energy Deficiency Syndrome in Sport (RED-S)</a:t>
            </a:r>
            <a:endParaRPr lang="en-US" sz="4400" dirty="0"/>
          </a:p>
        </p:txBody>
      </p:sp>
      <p:sp>
        <p:nvSpPr>
          <p:cNvPr id="11" name="Text 8"/>
          <p:cNvSpPr/>
          <p:nvPr/>
        </p:nvSpPr>
        <p:spPr>
          <a:xfrm>
            <a:off x="621792" y="2770632"/>
            <a:ext cx="9751918" cy="630936"/>
          </a:xfrm>
          <a:prstGeom prst="rect">
            <a:avLst/>
          </a:prstGeom>
          <a:noFill/>
          <a:ln/>
        </p:spPr>
        <p:txBody>
          <a:bodyPr wrap="square" lIns="0" tIns="0" rIns="0" bIns="0" rtlCol="0" anchor="ctr">
            <a:normAutofit/>
          </a:bodyPr>
          <a:lstStyle/>
          <a:p>
            <a:pPr marL="0" indent="0">
              <a:buNone/>
            </a:pPr>
            <a:r>
              <a:rPr lang="en-US" sz="3600" b="1" dirty="0">
                <a:solidFill>
                  <a:srgbClr val="F7FAFC"/>
                </a:solidFill>
                <a:latin typeface="Aptos Display" pitchFamily="34" charset="0"/>
                <a:ea typeface="Aptos Display" pitchFamily="34" charset="-122"/>
                <a:cs typeface="Aptos Display" pitchFamily="34" charset="-120"/>
              </a:rPr>
              <a:t>The under-fueled athlete hiding in plain sight</a:t>
            </a:r>
            <a:endParaRPr lang="en-US" sz="3600" dirty="0"/>
          </a:p>
        </p:txBody>
      </p:sp>
      <p:sp>
        <p:nvSpPr>
          <p:cNvPr id="12" name="Text 9"/>
          <p:cNvSpPr/>
          <p:nvPr/>
        </p:nvSpPr>
        <p:spPr>
          <a:xfrm>
            <a:off x="640080" y="2770632"/>
            <a:ext cx="5669280" cy="658368"/>
          </a:xfrm>
          <a:prstGeom prst="rect">
            <a:avLst/>
          </a:prstGeom>
          <a:noFill/>
          <a:ln/>
        </p:spPr>
        <p:txBody>
          <a:bodyPr wrap="square" lIns="0" tIns="0" rIns="0" bIns="0" rtlCol="0" anchor="ctr">
            <a:normAutofit/>
          </a:bodyPr>
          <a:lstStyle/>
          <a:p>
            <a:pPr marL="0" indent="0">
              <a:buNone/>
            </a:pPr>
            <a:endParaRPr lang="en-US" sz="1800" dirty="0"/>
          </a:p>
        </p:txBody>
      </p:sp>
      <p:sp>
        <p:nvSpPr>
          <p:cNvPr id="13" name="Shape 10"/>
          <p:cNvSpPr/>
          <p:nvPr/>
        </p:nvSpPr>
        <p:spPr>
          <a:xfrm>
            <a:off x="640079" y="3950208"/>
            <a:ext cx="11026403" cy="905571"/>
          </a:xfrm>
          <a:prstGeom prst="roundRect">
            <a:avLst>
              <a:gd name="adj" fmla="val 22222"/>
            </a:avLst>
          </a:prstGeom>
          <a:solidFill>
            <a:srgbClr val="F7FAFC"/>
          </a:solidFill>
          <a:ln w="12700">
            <a:solidFill>
              <a:srgbClr val="F7FAFC">
                <a:alpha val="0"/>
              </a:srgbClr>
            </a:solidFill>
            <a:prstDash val="solid"/>
          </a:ln>
        </p:spPr>
        <p:txBody>
          <a:bodyPr/>
          <a:lstStyle/>
          <a:p>
            <a:endParaRPr lang="en-US"/>
          </a:p>
        </p:txBody>
      </p:sp>
      <p:sp>
        <p:nvSpPr>
          <p:cNvPr id="14" name="Text 11"/>
          <p:cNvSpPr/>
          <p:nvPr/>
        </p:nvSpPr>
        <p:spPr>
          <a:xfrm>
            <a:off x="713232" y="3291840"/>
            <a:ext cx="10312120" cy="2574036"/>
          </a:xfrm>
          <a:prstGeom prst="rect">
            <a:avLst/>
          </a:prstGeom>
          <a:noFill/>
          <a:ln/>
        </p:spPr>
        <p:txBody>
          <a:bodyPr wrap="square" lIns="0" tIns="0" rIns="0" bIns="0" rtlCol="0" anchor="ctr"/>
          <a:lstStyle/>
          <a:p>
            <a:pPr marL="0" indent="0" algn="ctr">
              <a:buNone/>
            </a:pPr>
            <a:r>
              <a:rPr lang="en-US" sz="2000" b="1" dirty="0">
                <a:solidFill>
                  <a:srgbClr val="07131F"/>
                </a:solidFill>
                <a:latin typeface="Aptos" pitchFamily="34" charset="0"/>
                <a:ea typeface="Aptos" pitchFamily="34" charset="-122"/>
                <a:cs typeface="Aptos" pitchFamily="34" charset="-120"/>
              </a:rPr>
              <a:t>Dr. </a:t>
            </a:r>
            <a:r>
              <a:rPr lang="en-US" sz="2000" b="1">
                <a:solidFill>
                  <a:srgbClr val="07131F"/>
                </a:solidFill>
                <a:latin typeface="Aptos" pitchFamily="34" charset="0"/>
                <a:ea typeface="Aptos" pitchFamily="34" charset="-122"/>
                <a:cs typeface="Aptos" pitchFamily="34" charset="-120"/>
              </a:rPr>
              <a:t>Vanessa Lalley-Demong     </a:t>
            </a:r>
            <a:r>
              <a:rPr lang="en-US" sz="2000" b="1" dirty="0">
                <a:solidFill>
                  <a:srgbClr val="07131F"/>
                </a:solidFill>
                <a:latin typeface="Aptos" pitchFamily="34" charset="0"/>
              </a:rPr>
              <a:t>Dr. Ahmed Almafrachi      Dr. Olivia Bielak</a:t>
            </a:r>
          </a:p>
          <a:p>
            <a:pPr marL="0" indent="0" algn="ctr">
              <a:buNone/>
            </a:pPr>
            <a:endParaRPr lang="en-US"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7131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FF3B30"/>
          </a:solidFill>
          <a:ln w="12700">
            <a:solidFill>
              <a:srgbClr val="FF3B30">
                <a:alpha val="0"/>
              </a:srgbClr>
            </a:solidFill>
            <a:prstDash val="solid"/>
          </a:ln>
        </p:spPr>
        <p:txBody>
          <a:bodyPr/>
          <a:lstStyle/>
          <a:p>
            <a:endParaRPr lang="en-US"/>
          </a:p>
        </p:txBody>
      </p:sp>
      <p:sp>
        <p:nvSpPr>
          <p:cNvPr id="3" name="Shape 1"/>
          <p:cNvSpPr/>
          <p:nvPr/>
        </p:nvSpPr>
        <p:spPr>
          <a:xfrm>
            <a:off x="0" y="6784848"/>
            <a:ext cx="12191695" cy="73152"/>
          </a:xfrm>
          <a:prstGeom prst="rect">
            <a:avLst/>
          </a:prstGeom>
          <a:solidFill>
            <a:srgbClr val="64D2FF">
              <a:alpha val="65000"/>
            </a:srgbClr>
          </a:solidFill>
          <a:ln w="12700">
            <a:solidFill>
              <a:srgbClr val="64D2FF">
                <a:alpha val="0"/>
              </a:srgbClr>
            </a:solidFill>
            <a:prstDash val="solid"/>
          </a:ln>
        </p:spPr>
        <p:txBody>
          <a:bodyPr/>
          <a:lstStyle/>
          <a:p>
            <a:endParaRPr lang="en-US"/>
          </a:p>
        </p:txBody>
      </p:sp>
      <p:sp>
        <p:nvSpPr>
          <p:cNvPr id="4" name="Text 2"/>
          <p:cNvSpPr/>
          <p:nvPr/>
        </p:nvSpPr>
        <p:spPr>
          <a:xfrm>
            <a:off x="411480" y="6428232"/>
            <a:ext cx="4572000" cy="201168"/>
          </a:xfrm>
          <a:prstGeom prst="rect">
            <a:avLst/>
          </a:prstGeom>
          <a:noFill/>
          <a:ln/>
        </p:spPr>
        <p:txBody>
          <a:bodyPr wrap="square" lIns="0" tIns="0" rIns="0" bIns="0" rtlCol="0" anchor="ctr"/>
          <a:lstStyle/>
          <a:p>
            <a:pPr marL="0" indent="0">
              <a:buNone/>
            </a:pPr>
            <a:r>
              <a:rPr lang="en-US" sz="850" b="1" dirty="0">
                <a:solidFill>
                  <a:srgbClr val="B9C7D3"/>
                </a:solidFill>
                <a:latin typeface="Aptos" pitchFamily="34" charset="0"/>
                <a:ea typeface="Aptos" pitchFamily="34" charset="-122"/>
                <a:cs typeface="Aptos" pitchFamily="34" charset="-120"/>
              </a:rPr>
              <a:t>RISK GROUPS</a:t>
            </a:r>
            <a:endParaRPr lang="en-US" sz="850" dirty="0"/>
          </a:p>
        </p:txBody>
      </p:sp>
      <p:sp>
        <p:nvSpPr>
          <p:cNvPr id="5" name="Text 3"/>
          <p:cNvSpPr/>
          <p:nvPr/>
        </p:nvSpPr>
        <p:spPr>
          <a:xfrm>
            <a:off x="11539728" y="6382512"/>
            <a:ext cx="320040" cy="201168"/>
          </a:xfrm>
          <a:prstGeom prst="rect">
            <a:avLst/>
          </a:prstGeom>
          <a:noFill/>
          <a:ln/>
        </p:spPr>
        <p:txBody>
          <a:bodyPr wrap="square" lIns="0" tIns="0" rIns="0" bIns="0" rtlCol="0" anchor="ctr"/>
          <a:lstStyle/>
          <a:p>
            <a:pPr marL="0" indent="0" algn="r">
              <a:buNone/>
            </a:pPr>
            <a:r>
              <a:rPr lang="en-US" sz="850" b="1" dirty="0">
                <a:solidFill>
                  <a:srgbClr val="B9C7D3"/>
                </a:solidFill>
                <a:latin typeface="Aptos" pitchFamily="34" charset="0"/>
                <a:ea typeface="Aptos" pitchFamily="34" charset="-122"/>
                <a:cs typeface="Aptos" pitchFamily="34" charset="-120"/>
              </a:rPr>
              <a:t>10</a:t>
            </a:r>
            <a:endParaRPr lang="en-US" sz="850" dirty="0"/>
          </a:p>
        </p:txBody>
      </p:sp>
      <p:sp>
        <p:nvSpPr>
          <p:cNvPr id="6" name="Text 4"/>
          <p:cNvSpPr/>
          <p:nvPr/>
        </p:nvSpPr>
        <p:spPr>
          <a:xfrm>
            <a:off x="502920" y="411480"/>
            <a:ext cx="10972800" cy="566928"/>
          </a:xfrm>
          <a:prstGeom prst="rect">
            <a:avLst/>
          </a:prstGeom>
          <a:noFill/>
          <a:ln/>
        </p:spPr>
        <p:txBody>
          <a:bodyPr wrap="square" lIns="0" tIns="0" rIns="0" bIns="0" rtlCol="0" anchor="ctr">
            <a:normAutofit/>
          </a:bodyPr>
          <a:lstStyle/>
          <a:p>
            <a:pPr marL="0" indent="0">
              <a:buNone/>
            </a:pPr>
            <a:r>
              <a:rPr lang="en-US" sz="3400" b="1" dirty="0">
                <a:solidFill>
                  <a:srgbClr val="F7FAFC"/>
                </a:solidFill>
                <a:latin typeface="Aptos Display" pitchFamily="34" charset="0"/>
                <a:ea typeface="Aptos Display" pitchFamily="34" charset="-122"/>
                <a:cs typeface="Aptos Display" pitchFamily="34" charset="-120"/>
              </a:rPr>
              <a:t>Who is high risk? More athletes than you think.</a:t>
            </a:r>
            <a:endParaRPr lang="en-US" sz="3400" dirty="0"/>
          </a:p>
        </p:txBody>
      </p:sp>
      <p:sp>
        <p:nvSpPr>
          <p:cNvPr id="7" name="Text 5"/>
          <p:cNvSpPr/>
          <p:nvPr/>
        </p:nvSpPr>
        <p:spPr>
          <a:xfrm>
            <a:off x="502920" y="1051560"/>
            <a:ext cx="10972800" cy="320040"/>
          </a:xfrm>
          <a:prstGeom prst="rect">
            <a:avLst/>
          </a:prstGeom>
          <a:noFill/>
          <a:ln/>
        </p:spPr>
        <p:txBody>
          <a:bodyPr wrap="square" lIns="0" tIns="0" rIns="0" bIns="0" rtlCol="0" anchor="ctr">
            <a:normAutofit/>
          </a:bodyPr>
          <a:lstStyle/>
          <a:p>
            <a:pPr marL="0" indent="0">
              <a:buNone/>
            </a:pPr>
            <a:r>
              <a:rPr lang="en-US" dirty="0">
                <a:solidFill>
                  <a:srgbClr val="B9C7D3"/>
                </a:solidFill>
                <a:latin typeface="Aptos" pitchFamily="34" charset="0"/>
                <a:ea typeface="Aptos" pitchFamily="34" charset="-122"/>
                <a:cs typeface="Aptos" pitchFamily="34" charset="-120"/>
              </a:rPr>
              <a:t>The risk is the mismatch: training load, intake, pressure, and recovery.</a:t>
            </a:r>
            <a:endParaRPr lang="en-US" dirty="0"/>
          </a:p>
        </p:txBody>
      </p:sp>
      <p:sp>
        <p:nvSpPr>
          <p:cNvPr id="8" name="Shape 6"/>
          <p:cNvSpPr/>
          <p:nvPr/>
        </p:nvSpPr>
        <p:spPr>
          <a:xfrm>
            <a:off x="685800" y="1554480"/>
            <a:ext cx="3154680" cy="1325880"/>
          </a:xfrm>
          <a:prstGeom prst="roundRect">
            <a:avLst>
              <a:gd name="adj" fmla="val 8276"/>
            </a:avLst>
          </a:prstGeom>
          <a:solidFill>
            <a:srgbClr val="0F2A42"/>
          </a:solidFill>
          <a:ln w="15240">
            <a:solidFill>
              <a:srgbClr val="64D2FF">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9" name="Shape 7"/>
          <p:cNvSpPr/>
          <p:nvPr/>
        </p:nvSpPr>
        <p:spPr>
          <a:xfrm>
            <a:off x="685800" y="1554480"/>
            <a:ext cx="64008" cy="1325880"/>
          </a:xfrm>
          <a:prstGeom prst="rect">
            <a:avLst/>
          </a:prstGeom>
          <a:solidFill>
            <a:srgbClr val="64D2FF"/>
          </a:solidFill>
          <a:ln w="12700">
            <a:solidFill>
              <a:srgbClr val="64D2FF">
                <a:alpha val="0"/>
              </a:srgbClr>
            </a:solidFill>
            <a:prstDash val="solid"/>
          </a:ln>
        </p:spPr>
        <p:txBody>
          <a:bodyPr/>
          <a:lstStyle/>
          <a:p>
            <a:endParaRPr lang="en-US"/>
          </a:p>
        </p:txBody>
      </p:sp>
      <p:sp>
        <p:nvSpPr>
          <p:cNvPr id="10" name="Text 8"/>
          <p:cNvSpPr/>
          <p:nvPr/>
        </p:nvSpPr>
        <p:spPr>
          <a:xfrm>
            <a:off x="886968" y="1719072"/>
            <a:ext cx="2807208" cy="310896"/>
          </a:xfrm>
          <a:prstGeom prst="rect">
            <a:avLst/>
          </a:prstGeom>
          <a:noFill/>
          <a:ln/>
        </p:spPr>
        <p:txBody>
          <a:bodyPr wrap="square" lIns="0" tIns="0" rIns="0" bIns="0" rtlCol="0" anchor="ctr">
            <a:normAutofit/>
          </a:bodyPr>
          <a:lstStyle/>
          <a:p>
            <a:pPr marL="0" indent="0">
              <a:buNone/>
            </a:pPr>
            <a:r>
              <a:rPr lang="en-US" sz="2000" b="1" dirty="0">
                <a:solidFill>
                  <a:srgbClr val="F7FAFC"/>
                </a:solidFill>
                <a:latin typeface="Aptos Display" pitchFamily="34" charset="0"/>
                <a:ea typeface="Aptos Display" pitchFamily="34" charset="-122"/>
                <a:cs typeface="Aptos Display" pitchFamily="34" charset="-120"/>
              </a:rPr>
              <a:t>Endurance</a:t>
            </a:r>
            <a:endParaRPr lang="en-US" sz="2000" dirty="0"/>
          </a:p>
        </p:txBody>
      </p:sp>
      <p:sp>
        <p:nvSpPr>
          <p:cNvPr id="11" name="Text 9"/>
          <p:cNvSpPr/>
          <p:nvPr/>
        </p:nvSpPr>
        <p:spPr>
          <a:xfrm>
            <a:off x="886968" y="2121408"/>
            <a:ext cx="2807208" cy="640080"/>
          </a:xfrm>
          <a:prstGeom prst="rect">
            <a:avLst/>
          </a:prstGeom>
          <a:noFill/>
          <a:ln/>
        </p:spPr>
        <p:txBody>
          <a:bodyPr wrap="square" lIns="254" tIns="254" rIns="254" bIns="254" rtlCol="0" anchor="ctr">
            <a:normAutofit fontScale="92500" lnSpcReduction="20000"/>
          </a:bodyPr>
          <a:lstStyle/>
          <a:p>
            <a:pPr marL="0" indent="0">
              <a:buNone/>
            </a:pPr>
            <a:r>
              <a:rPr lang="en-US" dirty="0">
                <a:solidFill>
                  <a:srgbClr val="B9C7D3"/>
                </a:solidFill>
                <a:latin typeface="Aptos" pitchFamily="34" charset="0"/>
                <a:ea typeface="Aptos" pitchFamily="34" charset="-122"/>
                <a:cs typeface="Aptos" pitchFamily="34" charset="-120"/>
              </a:rPr>
              <a:t>distance running</a:t>
            </a:r>
            <a:endParaRPr lang="en-US" dirty="0"/>
          </a:p>
          <a:p>
            <a:pPr marL="0" indent="0">
              <a:buNone/>
            </a:pPr>
            <a:r>
              <a:rPr lang="en-US" dirty="0">
                <a:solidFill>
                  <a:srgbClr val="B9C7D3"/>
                </a:solidFill>
                <a:latin typeface="Aptos" pitchFamily="34" charset="0"/>
                <a:ea typeface="Aptos" pitchFamily="34" charset="-122"/>
                <a:cs typeface="Aptos" pitchFamily="34" charset="-120"/>
              </a:rPr>
              <a:t>cycling</a:t>
            </a:r>
            <a:endParaRPr lang="en-US" dirty="0"/>
          </a:p>
          <a:p>
            <a:pPr marL="0" indent="0">
              <a:buNone/>
            </a:pPr>
            <a:r>
              <a:rPr lang="en-US" dirty="0">
                <a:solidFill>
                  <a:srgbClr val="B9C7D3"/>
                </a:solidFill>
                <a:latin typeface="Aptos" pitchFamily="34" charset="0"/>
                <a:ea typeface="Aptos" pitchFamily="34" charset="-122"/>
                <a:cs typeface="Aptos" pitchFamily="34" charset="-120"/>
              </a:rPr>
              <a:t>triathlon</a:t>
            </a:r>
            <a:endParaRPr lang="en-US" dirty="0"/>
          </a:p>
        </p:txBody>
      </p:sp>
      <p:sp>
        <p:nvSpPr>
          <p:cNvPr id="12" name="Shape 10"/>
          <p:cNvSpPr/>
          <p:nvPr/>
        </p:nvSpPr>
        <p:spPr>
          <a:xfrm>
            <a:off x="4480560" y="1554480"/>
            <a:ext cx="3154680" cy="1325880"/>
          </a:xfrm>
          <a:prstGeom prst="roundRect">
            <a:avLst>
              <a:gd name="adj" fmla="val 8276"/>
            </a:avLst>
          </a:prstGeom>
          <a:solidFill>
            <a:srgbClr val="0F2A42"/>
          </a:solidFill>
          <a:ln w="15240">
            <a:solidFill>
              <a:srgbClr val="FF9F0A">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13" name="Shape 11"/>
          <p:cNvSpPr/>
          <p:nvPr/>
        </p:nvSpPr>
        <p:spPr>
          <a:xfrm>
            <a:off x="4480560" y="1554480"/>
            <a:ext cx="64008" cy="1325880"/>
          </a:xfrm>
          <a:prstGeom prst="rect">
            <a:avLst/>
          </a:prstGeom>
          <a:solidFill>
            <a:srgbClr val="FF9F0A"/>
          </a:solidFill>
          <a:ln w="12700">
            <a:solidFill>
              <a:srgbClr val="FF9F0A">
                <a:alpha val="0"/>
              </a:srgbClr>
            </a:solidFill>
            <a:prstDash val="solid"/>
          </a:ln>
        </p:spPr>
        <p:txBody>
          <a:bodyPr/>
          <a:lstStyle/>
          <a:p>
            <a:endParaRPr lang="en-US"/>
          </a:p>
        </p:txBody>
      </p:sp>
      <p:sp>
        <p:nvSpPr>
          <p:cNvPr id="14" name="Text 12"/>
          <p:cNvSpPr/>
          <p:nvPr/>
        </p:nvSpPr>
        <p:spPr>
          <a:xfrm>
            <a:off x="4681728" y="1719072"/>
            <a:ext cx="2807208" cy="310896"/>
          </a:xfrm>
          <a:prstGeom prst="rect">
            <a:avLst/>
          </a:prstGeom>
          <a:noFill/>
          <a:ln/>
        </p:spPr>
        <p:txBody>
          <a:bodyPr wrap="square" lIns="0" tIns="0" rIns="0" bIns="0" rtlCol="0" anchor="ctr">
            <a:normAutofit/>
          </a:bodyPr>
          <a:lstStyle/>
          <a:p>
            <a:pPr marL="0" indent="0">
              <a:buNone/>
            </a:pPr>
            <a:r>
              <a:rPr lang="en-US" sz="2000" b="1" dirty="0">
                <a:solidFill>
                  <a:srgbClr val="F7FAFC"/>
                </a:solidFill>
                <a:latin typeface="Aptos Display" pitchFamily="34" charset="0"/>
                <a:ea typeface="Aptos Display" pitchFamily="34" charset="-122"/>
                <a:cs typeface="Aptos Display" pitchFamily="34" charset="-120"/>
              </a:rPr>
              <a:t>Weight-class</a:t>
            </a:r>
            <a:endParaRPr lang="en-US" sz="2000" dirty="0"/>
          </a:p>
        </p:txBody>
      </p:sp>
      <p:sp>
        <p:nvSpPr>
          <p:cNvPr id="15" name="Text 13"/>
          <p:cNvSpPr/>
          <p:nvPr/>
        </p:nvSpPr>
        <p:spPr>
          <a:xfrm>
            <a:off x="4681728" y="2121408"/>
            <a:ext cx="2807208" cy="640080"/>
          </a:xfrm>
          <a:prstGeom prst="rect">
            <a:avLst/>
          </a:prstGeom>
          <a:noFill/>
          <a:ln/>
        </p:spPr>
        <p:txBody>
          <a:bodyPr wrap="square" lIns="254" tIns="254" rIns="254" bIns="254" rtlCol="0" anchor="ctr">
            <a:normAutofit fontScale="92500" lnSpcReduction="20000"/>
          </a:bodyPr>
          <a:lstStyle/>
          <a:p>
            <a:pPr marL="0" indent="0">
              <a:buNone/>
            </a:pPr>
            <a:r>
              <a:rPr lang="en-US" dirty="0">
                <a:solidFill>
                  <a:srgbClr val="B9C7D3"/>
                </a:solidFill>
                <a:latin typeface="Aptos" pitchFamily="34" charset="0"/>
                <a:ea typeface="Aptos" pitchFamily="34" charset="-122"/>
                <a:cs typeface="Aptos" pitchFamily="34" charset="-120"/>
              </a:rPr>
              <a:t>wrestling</a:t>
            </a:r>
            <a:endParaRPr lang="en-US" dirty="0"/>
          </a:p>
          <a:p>
            <a:pPr marL="0" indent="0">
              <a:buNone/>
            </a:pPr>
            <a:r>
              <a:rPr lang="en-US" dirty="0">
                <a:solidFill>
                  <a:srgbClr val="B9C7D3"/>
                </a:solidFill>
                <a:latin typeface="Aptos" pitchFamily="34" charset="0"/>
                <a:ea typeface="Aptos" pitchFamily="34" charset="-122"/>
                <a:cs typeface="Aptos" pitchFamily="34" charset="-120"/>
              </a:rPr>
              <a:t>rowing</a:t>
            </a:r>
            <a:endParaRPr lang="en-US" dirty="0"/>
          </a:p>
          <a:p>
            <a:pPr marL="0" indent="0">
              <a:buNone/>
            </a:pPr>
            <a:r>
              <a:rPr lang="en-US" dirty="0">
                <a:solidFill>
                  <a:srgbClr val="B9C7D3"/>
                </a:solidFill>
                <a:latin typeface="Aptos" pitchFamily="34" charset="0"/>
                <a:ea typeface="Aptos" pitchFamily="34" charset="-122"/>
                <a:cs typeface="Aptos" pitchFamily="34" charset="-120"/>
              </a:rPr>
              <a:t>combat sports</a:t>
            </a:r>
            <a:endParaRPr lang="en-US" dirty="0"/>
          </a:p>
        </p:txBody>
      </p:sp>
      <p:sp>
        <p:nvSpPr>
          <p:cNvPr id="16" name="Shape 14"/>
          <p:cNvSpPr/>
          <p:nvPr/>
        </p:nvSpPr>
        <p:spPr>
          <a:xfrm>
            <a:off x="8275320" y="1554480"/>
            <a:ext cx="3154680" cy="1325880"/>
          </a:xfrm>
          <a:prstGeom prst="roundRect">
            <a:avLst>
              <a:gd name="adj" fmla="val 8276"/>
            </a:avLst>
          </a:prstGeom>
          <a:solidFill>
            <a:srgbClr val="0F2A42"/>
          </a:solidFill>
          <a:ln w="15240">
            <a:solidFill>
              <a:srgbClr val="BF5AF2">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17" name="Shape 15"/>
          <p:cNvSpPr/>
          <p:nvPr/>
        </p:nvSpPr>
        <p:spPr>
          <a:xfrm>
            <a:off x="8275320" y="1554480"/>
            <a:ext cx="64008" cy="1325880"/>
          </a:xfrm>
          <a:prstGeom prst="rect">
            <a:avLst/>
          </a:prstGeom>
          <a:solidFill>
            <a:srgbClr val="BF5AF2"/>
          </a:solidFill>
          <a:ln w="12700">
            <a:solidFill>
              <a:srgbClr val="BF5AF2">
                <a:alpha val="0"/>
              </a:srgbClr>
            </a:solidFill>
            <a:prstDash val="solid"/>
          </a:ln>
        </p:spPr>
        <p:txBody>
          <a:bodyPr/>
          <a:lstStyle/>
          <a:p>
            <a:endParaRPr lang="en-US"/>
          </a:p>
        </p:txBody>
      </p:sp>
      <p:sp>
        <p:nvSpPr>
          <p:cNvPr id="18" name="Text 16"/>
          <p:cNvSpPr/>
          <p:nvPr/>
        </p:nvSpPr>
        <p:spPr>
          <a:xfrm>
            <a:off x="8476488" y="1719072"/>
            <a:ext cx="2807208" cy="310896"/>
          </a:xfrm>
          <a:prstGeom prst="rect">
            <a:avLst/>
          </a:prstGeom>
          <a:noFill/>
          <a:ln/>
        </p:spPr>
        <p:txBody>
          <a:bodyPr wrap="square" lIns="0" tIns="0" rIns="0" bIns="0" rtlCol="0" anchor="ctr">
            <a:normAutofit/>
          </a:bodyPr>
          <a:lstStyle/>
          <a:p>
            <a:pPr marL="0" indent="0">
              <a:buNone/>
            </a:pPr>
            <a:r>
              <a:rPr lang="en-US" sz="2000" b="1" dirty="0">
                <a:solidFill>
                  <a:srgbClr val="F7FAFC"/>
                </a:solidFill>
                <a:latin typeface="Aptos Display" pitchFamily="34" charset="0"/>
                <a:ea typeface="Aptos Display" pitchFamily="34" charset="-122"/>
                <a:cs typeface="Aptos Display" pitchFamily="34" charset="-120"/>
              </a:rPr>
              <a:t>Aesthetic</a:t>
            </a:r>
            <a:endParaRPr lang="en-US" sz="2000" dirty="0"/>
          </a:p>
        </p:txBody>
      </p:sp>
      <p:sp>
        <p:nvSpPr>
          <p:cNvPr id="19" name="Text 17"/>
          <p:cNvSpPr/>
          <p:nvPr/>
        </p:nvSpPr>
        <p:spPr>
          <a:xfrm>
            <a:off x="8476488" y="2121408"/>
            <a:ext cx="2807208" cy="640080"/>
          </a:xfrm>
          <a:prstGeom prst="rect">
            <a:avLst/>
          </a:prstGeom>
          <a:noFill/>
          <a:ln/>
        </p:spPr>
        <p:txBody>
          <a:bodyPr wrap="square" lIns="254" tIns="254" rIns="254" bIns="254" rtlCol="0" anchor="ctr">
            <a:normAutofit fontScale="92500" lnSpcReduction="20000"/>
          </a:bodyPr>
          <a:lstStyle/>
          <a:p>
            <a:pPr marL="0" indent="0">
              <a:buNone/>
            </a:pPr>
            <a:r>
              <a:rPr lang="en-US" dirty="0">
                <a:solidFill>
                  <a:srgbClr val="B9C7D3"/>
                </a:solidFill>
                <a:latin typeface="Aptos" pitchFamily="34" charset="0"/>
                <a:ea typeface="Aptos" pitchFamily="34" charset="-122"/>
                <a:cs typeface="Aptos" pitchFamily="34" charset="-120"/>
              </a:rPr>
              <a:t>gymnastics</a:t>
            </a:r>
            <a:endParaRPr lang="en-US" dirty="0"/>
          </a:p>
          <a:p>
            <a:pPr marL="0" indent="0">
              <a:buNone/>
            </a:pPr>
            <a:r>
              <a:rPr lang="en-US" dirty="0">
                <a:solidFill>
                  <a:srgbClr val="B9C7D3"/>
                </a:solidFill>
                <a:latin typeface="Aptos" pitchFamily="34" charset="0"/>
                <a:ea typeface="Aptos" pitchFamily="34" charset="-122"/>
                <a:cs typeface="Aptos" pitchFamily="34" charset="-120"/>
              </a:rPr>
              <a:t>dance</a:t>
            </a:r>
            <a:endParaRPr lang="en-US" dirty="0"/>
          </a:p>
          <a:p>
            <a:pPr marL="0" indent="0">
              <a:buNone/>
            </a:pPr>
            <a:r>
              <a:rPr lang="en-US" dirty="0">
                <a:solidFill>
                  <a:srgbClr val="B9C7D3"/>
                </a:solidFill>
                <a:latin typeface="Aptos" pitchFamily="34" charset="0"/>
                <a:ea typeface="Aptos" pitchFamily="34" charset="-122"/>
                <a:cs typeface="Aptos" pitchFamily="34" charset="-120"/>
              </a:rPr>
              <a:t>figure skating</a:t>
            </a:r>
            <a:endParaRPr lang="en-US" dirty="0"/>
          </a:p>
        </p:txBody>
      </p:sp>
      <p:sp>
        <p:nvSpPr>
          <p:cNvPr id="20" name="Shape 18"/>
          <p:cNvSpPr/>
          <p:nvPr/>
        </p:nvSpPr>
        <p:spPr>
          <a:xfrm>
            <a:off x="685800" y="3474720"/>
            <a:ext cx="3154680" cy="1325880"/>
          </a:xfrm>
          <a:prstGeom prst="roundRect">
            <a:avLst>
              <a:gd name="adj" fmla="val 8276"/>
            </a:avLst>
          </a:prstGeom>
          <a:solidFill>
            <a:srgbClr val="0F2A42"/>
          </a:solidFill>
          <a:ln w="15240">
            <a:solidFill>
              <a:srgbClr val="32D74B">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21" name="Shape 19"/>
          <p:cNvSpPr/>
          <p:nvPr/>
        </p:nvSpPr>
        <p:spPr>
          <a:xfrm>
            <a:off x="685800" y="3474720"/>
            <a:ext cx="64008" cy="1325880"/>
          </a:xfrm>
          <a:prstGeom prst="rect">
            <a:avLst/>
          </a:prstGeom>
          <a:solidFill>
            <a:srgbClr val="32D74B"/>
          </a:solidFill>
          <a:ln w="12700">
            <a:solidFill>
              <a:srgbClr val="32D74B">
                <a:alpha val="0"/>
              </a:srgbClr>
            </a:solidFill>
            <a:prstDash val="solid"/>
          </a:ln>
        </p:spPr>
        <p:txBody>
          <a:bodyPr/>
          <a:lstStyle/>
          <a:p>
            <a:endParaRPr lang="en-US"/>
          </a:p>
        </p:txBody>
      </p:sp>
      <p:sp>
        <p:nvSpPr>
          <p:cNvPr id="22" name="Text 20"/>
          <p:cNvSpPr/>
          <p:nvPr/>
        </p:nvSpPr>
        <p:spPr>
          <a:xfrm>
            <a:off x="886968" y="3639312"/>
            <a:ext cx="2807208" cy="310896"/>
          </a:xfrm>
          <a:prstGeom prst="rect">
            <a:avLst/>
          </a:prstGeom>
          <a:noFill/>
          <a:ln/>
        </p:spPr>
        <p:txBody>
          <a:bodyPr wrap="square" lIns="0" tIns="0" rIns="0" bIns="0" rtlCol="0" anchor="ctr">
            <a:normAutofit/>
          </a:bodyPr>
          <a:lstStyle/>
          <a:p>
            <a:pPr marL="0" indent="0">
              <a:buNone/>
            </a:pPr>
            <a:r>
              <a:rPr lang="en-US" sz="2000" b="1" dirty="0">
                <a:solidFill>
                  <a:srgbClr val="F7FAFC"/>
                </a:solidFill>
                <a:latin typeface="Aptos Display" pitchFamily="34" charset="0"/>
                <a:ea typeface="Aptos Display" pitchFamily="34" charset="-122"/>
                <a:cs typeface="Aptos Display" pitchFamily="34" charset="-120"/>
              </a:rPr>
              <a:t>Team sports</a:t>
            </a:r>
            <a:endParaRPr lang="en-US" sz="2000" dirty="0"/>
          </a:p>
        </p:txBody>
      </p:sp>
      <p:sp>
        <p:nvSpPr>
          <p:cNvPr id="23" name="Text 21"/>
          <p:cNvSpPr/>
          <p:nvPr/>
        </p:nvSpPr>
        <p:spPr>
          <a:xfrm>
            <a:off x="886968" y="4041648"/>
            <a:ext cx="2807208" cy="640080"/>
          </a:xfrm>
          <a:prstGeom prst="rect">
            <a:avLst/>
          </a:prstGeom>
          <a:noFill/>
          <a:ln/>
        </p:spPr>
        <p:txBody>
          <a:bodyPr wrap="square" lIns="254" tIns="254" rIns="254" bIns="254" rtlCol="0" anchor="ctr">
            <a:normAutofit fontScale="92500" lnSpcReduction="20000"/>
          </a:bodyPr>
          <a:lstStyle/>
          <a:p>
            <a:pPr marL="0" indent="0">
              <a:buNone/>
            </a:pPr>
            <a:r>
              <a:rPr lang="en-US" dirty="0">
                <a:solidFill>
                  <a:srgbClr val="B9C7D3"/>
                </a:solidFill>
                <a:latin typeface="Aptos" pitchFamily="34" charset="0"/>
                <a:ea typeface="Aptos" pitchFamily="34" charset="-122"/>
                <a:cs typeface="Aptos" pitchFamily="34" charset="-120"/>
              </a:rPr>
              <a:t>soccer</a:t>
            </a:r>
            <a:endParaRPr lang="en-US" dirty="0"/>
          </a:p>
          <a:p>
            <a:pPr marL="0" indent="0">
              <a:buNone/>
            </a:pPr>
            <a:r>
              <a:rPr lang="en-US" dirty="0">
                <a:solidFill>
                  <a:srgbClr val="B9C7D3"/>
                </a:solidFill>
                <a:latin typeface="Aptos" pitchFamily="34" charset="0"/>
                <a:ea typeface="Aptos" pitchFamily="34" charset="-122"/>
                <a:cs typeface="Aptos" pitchFamily="34" charset="-120"/>
              </a:rPr>
              <a:t>basketball</a:t>
            </a:r>
            <a:endParaRPr lang="en-US" dirty="0"/>
          </a:p>
          <a:p>
            <a:pPr marL="0" indent="0">
              <a:buNone/>
            </a:pPr>
            <a:r>
              <a:rPr lang="en-US" dirty="0">
                <a:solidFill>
                  <a:srgbClr val="B9C7D3"/>
                </a:solidFill>
                <a:latin typeface="Aptos" pitchFamily="34" charset="0"/>
                <a:ea typeface="Aptos" pitchFamily="34" charset="-122"/>
                <a:cs typeface="Aptos" pitchFamily="34" charset="-120"/>
              </a:rPr>
              <a:t>lacrosse</a:t>
            </a:r>
            <a:endParaRPr lang="en-US" dirty="0"/>
          </a:p>
        </p:txBody>
      </p:sp>
      <p:sp>
        <p:nvSpPr>
          <p:cNvPr id="24" name="Shape 22"/>
          <p:cNvSpPr/>
          <p:nvPr/>
        </p:nvSpPr>
        <p:spPr>
          <a:xfrm>
            <a:off x="4480560" y="3474720"/>
            <a:ext cx="3154680" cy="1325880"/>
          </a:xfrm>
          <a:prstGeom prst="roundRect">
            <a:avLst>
              <a:gd name="adj" fmla="val 8276"/>
            </a:avLst>
          </a:prstGeom>
          <a:solidFill>
            <a:srgbClr val="0F2A42"/>
          </a:solidFill>
          <a:ln w="15240">
            <a:solidFill>
              <a:srgbClr val="FF3B30">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25" name="Shape 23"/>
          <p:cNvSpPr/>
          <p:nvPr/>
        </p:nvSpPr>
        <p:spPr>
          <a:xfrm>
            <a:off x="4480560" y="3474720"/>
            <a:ext cx="64008" cy="1325880"/>
          </a:xfrm>
          <a:prstGeom prst="rect">
            <a:avLst/>
          </a:prstGeom>
          <a:solidFill>
            <a:srgbClr val="FF3B30"/>
          </a:solidFill>
          <a:ln w="12700">
            <a:solidFill>
              <a:srgbClr val="FF3B30">
                <a:alpha val="0"/>
              </a:srgbClr>
            </a:solidFill>
            <a:prstDash val="solid"/>
          </a:ln>
        </p:spPr>
        <p:txBody>
          <a:bodyPr/>
          <a:lstStyle/>
          <a:p>
            <a:endParaRPr lang="en-US"/>
          </a:p>
        </p:txBody>
      </p:sp>
      <p:sp>
        <p:nvSpPr>
          <p:cNvPr id="26" name="Text 24"/>
          <p:cNvSpPr/>
          <p:nvPr/>
        </p:nvSpPr>
        <p:spPr>
          <a:xfrm>
            <a:off x="4681728" y="3639312"/>
            <a:ext cx="2807208" cy="310896"/>
          </a:xfrm>
          <a:prstGeom prst="rect">
            <a:avLst/>
          </a:prstGeom>
          <a:noFill/>
          <a:ln/>
        </p:spPr>
        <p:txBody>
          <a:bodyPr wrap="square" lIns="0" tIns="0" rIns="0" bIns="0" rtlCol="0" anchor="ctr">
            <a:normAutofit/>
          </a:bodyPr>
          <a:lstStyle/>
          <a:p>
            <a:pPr marL="0" indent="0">
              <a:buNone/>
            </a:pPr>
            <a:r>
              <a:rPr lang="en-US" sz="2000" b="1" dirty="0">
                <a:solidFill>
                  <a:srgbClr val="F7FAFC"/>
                </a:solidFill>
                <a:latin typeface="Aptos Display" pitchFamily="34" charset="0"/>
                <a:ea typeface="Aptos Display" pitchFamily="34" charset="-122"/>
                <a:cs typeface="Aptos Display" pitchFamily="34" charset="-120"/>
              </a:rPr>
              <a:t>Male athletes</a:t>
            </a:r>
            <a:endParaRPr lang="en-US" sz="2000" dirty="0"/>
          </a:p>
        </p:txBody>
      </p:sp>
      <p:sp>
        <p:nvSpPr>
          <p:cNvPr id="27" name="Text 25"/>
          <p:cNvSpPr/>
          <p:nvPr/>
        </p:nvSpPr>
        <p:spPr>
          <a:xfrm>
            <a:off x="4681728" y="4041648"/>
            <a:ext cx="2807208" cy="640080"/>
          </a:xfrm>
          <a:prstGeom prst="rect">
            <a:avLst/>
          </a:prstGeom>
          <a:noFill/>
          <a:ln/>
        </p:spPr>
        <p:txBody>
          <a:bodyPr wrap="square" lIns="254" tIns="254" rIns="254" bIns="254" rtlCol="0" anchor="ctr">
            <a:normAutofit fontScale="92500" lnSpcReduction="20000"/>
          </a:bodyPr>
          <a:lstStyle/>
          <a:p>
            <a:pPr marL="0" indent="0">
              <a:buNone/>
            </a:pPr>
            <a:r>
              <a:rPr lang="en-US" dirty="0">
                <a:solidFill>
                  <a:srgbClr val="B9C7D3"/>
                </a:solidFill>
                <a:latin typeface="Aptos" pitchFamily="34" charset="0"/>
                <a:ea typeface="Aptos" pitchFamily="34" charset="-122"/>
                <a:cs typeface="Aptos" pitchFamily="34" charset="-120"/>
              </a:rPr>
              <a:t>low testosterone</a:t>
            </a:r>
            <a:endParaRPr lang="en-US" dirty="0"/>
          </a:p>
          <a:p>
            <a:pPr marL="0" indent="0">
              <a:buNone/>
            </a:pPr>
            <a:r>
              <a:rPr lang="en-US" dirty="0">
                <a:solidFill>
                  <a:srgbClr val="B9C7D3"/>
                </a:solidFill>
                <a:latin typeface="Aptos" pitchFamily="34" charset="0"/>
                <a:ea typeface="Aptos" pitchFamily="34" charset="-122"/>
                <a:cs typeface="Aptos" pitchFamily="34" charset="-120"/>
              </a:rPr>
              <a:t>libido changes</a:t>
            </a:r>
            <a:endParaRPr lang="en-US" dirty="0"/>
          </a:p>
          <a:p>
            <a:pPr marL="0" indent="0">
              <a:buNone/>
            </a:pPr>
            <a:r>
              <a:rPr lang="en-US" dirty="0">
                <a:solidFill>
                  <a:srgbClr val="B9C7D3"/>
                </a:solidFill>
                <a:latin typeface="Aptos" pitchFamily="34" charset="0"/>
                <a:ea typeface="Aptos" pitchFamily="34" charset="-122"/>
                <a:cs typeface="Aptos" pitchFamily="34" charset="-120"/>
              </a:rPr>
              <a:t>recurrent BSI</a:t>
            </a:r>
            <a:endParaRPr lang="en-US" dirty="0"/>
          </a:p>
        </p:txBody>
      </p:sp>
      <p:sp>
        <p:nvSpPr>
          <p:cNvPr id="28" name="Shape 26"/>
          <p:cNvSpPr/>
          <p:nvPr/>
        </p:nvSpPr>
        <p:spPr>
          <a:xfrm>
            <a:off x="8275320" y="3474720"/>
            <a:ext cx="3154680" cy="1325880"/>
          </a:xfrm>
          <a:prstGeom prst="roundRect">
            <a:avLst>
              <a:gd name="adj" fmla="val 8276"/>
            </a:avLst>
          </a:prstGeom>
          <a:solidFill>
            <a:srgbClr val="0F2A42"/>
          </a:solidFill>
          <a:ln w="15240">
            <a:solidFill>
              <a:srgbClr val="FFD60A">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29" name="Shape 27"/>
          <p:cNvSpPr/>
          <p:nvPr/>
        </p:nvSpPr>
        <p:spPr>
          <a:xfrm>
            <a:off x="8275320" y="3474720"/>
            <a:ext cx="64008" cy="1325880"/>
          </a:xfrm>
          <a:prstGeom prst="rect">
            <a:avLst/>
          </a:prstGeom>
          <a:solidFill>
            <a:srgbClr val="FFD60A"/>
          </a:solidFill>
          <a:ln w="12700">
            <a:solidFill>
              <a:srgbClr val="FFD60A">
                <a:alpha val="0"/>
              </a:srgbClr>
            </a:solidFill>
            <a:prstDash val="solid"/>
          </a:ln>
        </p:spPr>
        <p:txBody>
          <a:bodyPr/>
          <a:lstStyle/>
          <a:p>
            <a:endParaRPr lang="en-US"/>
          </a:p>
        </p:txBody>
      </p:sp>
      <p:sp>
        <p:nvSpPr>
          <p:cNvPr id="30" name="Text 28"/>
          <p:cNvSpPr/>
          <p:nvPr/>
        </p:nvSpPr>
        <p:spPr>
          <a:xfrm>
            <a:off x="8476488" y="3639312"/>
            <a:ext cx="2807208" cy="310896"/>
          </a:xfrm>
          <a:prstGeom prst="rect">
            <a:avLst/>
          </a:prstGeom>
          <a:noFill/>
          <a:ln/>
        </p:spPr>
        <p:txBody>
          <a:bodyPr wrap="square" lIns="0" tIns="0" rIns="0" bIns="0" rtlCol="0" anchor="ctr">
            <a:normAutofit/>
          </a:bodyPr>
          <a:lstStyle/>
          <a:p>
            <a:pPr marL="0" indent="0">
              <a:buNone/>
            </a:pPr>
            <a:r>
              <a:rPr lang="en-US" sz="2000" b="1" dirty="0">
                <a:solidFill>
                  <a:srgbClr val="F7FAFC"/>
                </a:solidFill>
                <a:latin typeface="Aptos Display" pitchFamily="34" charset="0"/>
                <a:ea typeface="Aptos Display" pitchFamily="34" charset="-122"/>
                <a:cs typeface="Aptos Display" pitchFamily="34" charset="-120"/>
              </a:rPr>
              <a:t>Para-athletes</a:t>
            </a:r>
            <a:endParaRPr lang="en-US" sz="2000" dirty="0"/>
          </a:p>
        </p:txBody>
      </p:sp>
      <p:sp>
        <p:nvSpPr>
          <p:cNvPr id="31" name="Text 29"/>
          <p:cNvSpPr/>
          <p:nvPr/>
        </p:nvSpPr>
        <p:spPr>
          <a:xfrm>
            <a:off x="8476488" y="4041648"/>
            <a:ext cx="2807208" cy="640080"/>
          </a:xfrm>
          <a:prstGeom prst="rect">
            <a:avLst/>
          </a:prstGeom>
          <a:noFill/>
          <a:ln/>
        </p:spPr>
        <p:txBody>
          <a:bodyPr wrap="square" lIns="254" tIns="254" rIns="254" bIns="254" rtlCol="0" anchor="ctr">
            <a:normAutofit fontScale="92500" lnSpcReduction="20000"/>
          </a:bodyPr>
          <a:lstStyle/>
          <a:p>
            <a:pPr marL="0" indent="0">
              <a:buNone/>
            </a:pPr>
            <a:r>
              <a:rPr lang="en-US" dirty="0">
                <a:solidFill>
                  <a:srgbClr val="B9C7D3"/>
                </a:solidFill>
                <a:latin typeface="Aptos" pitchFamily="34" charset="0"/>
                <a:ea typeface="Aptos" pitchFamily="34" charset="-122"/>
                <a:cs typeface="Aptos" pitchFamily="34" charset="-120"/>
              </a:rPr>
              <a:t>unique energy cost</a:t>
            </a:r>
            <a:endParaRPr lang="en-US" dirty="0"/>
          </a:p>
          <a:p>
            <a:pPr marL="0" indent="0">
              <a:buNone/>
            </a:pPr>
            <a:r>
              <a:rPr lang="en-US" dirty="0">
                <a:solidFill>
                  <a:srgbClr val="B9C7D3"/>
                </a:solidFill>
                <a:latin typeface="Aptos" pitchFamily="34" charset="0"/>
                <a:ea typeface="Aptos" pitchFamily="34" charset="-122"/>
                <a:cs typeface="Aptos" pitchFamily="34" charset="-120"/>
              </a:rPr>
              <a:t>body composition</a:t>
            </a:r>
            <a:endParaRPr lang="en-US" dirty="0"/>
          </a:p>
          <a:p>
            <a:pPr marL="0" indent="0">
              <a:buNone/>
            </a:pPr>
            <a:r>
              <a:rPr lang="en-US" dirty="0">
                <a:solidFill>
                  <a:srgbClr val="B9C7D3"/>
                </a:solidFill>
                <a:latin typeface="Aptos" pitchFamily="34" charset="0"/>
                <a:ea typeface="Aptos" pitchFamily="34" charset="-122"/>
                <a:cs typeface="Aptos" pitchFamily="34" charset="-120"/>
              </a:rPr>
              <a:t>access barriers</a:t>
            </a:r>
            <a:endParaRPr lang="en-US" dirty="0"/>
          </a:p>
        </p:txBody>
      </p:sp>
      <p:sp>
        <p:nvSpPr>
          <p:cNvPr id="32" name="Text 30"/>
          <p:cNvSpPr/>
          <p:nvPr/>
        </p:nvSpPr>
        <p:spPr>
          <a:xfrm>
            <a:off x="1097280" y="5760720"/>
            <a:ext cx="9921240" cy="411480"/>
          </a:xfrm>
          <a:prstGeom prst="rect">
            <a:avLst/>
          </a:prstGeom>
          <a:noFill/>
          <a:ln/>
        </p:spPr>
        <p:txBody>
          <a:bodyPr wrap="square" lIns="0" tIns="0" rIns="0" bIns="0" rtlCol="0" anchor="ctr"/>
          <a:lstStyle/>
          <a:p>
            <a:pPr marL="0" indent="0" algn="ctr">
              <a:buNone/>
            </a:pPr>
            <a:r>
              <a:rPr lang="en-US" sz="2200" b="1" dirty="0">
                <a:solidFill>
                  <a:srgbClr val="F7FAFC"/>
                </a:solidFill>
                <a:latin typeface="Aptos Display" pitchFamily="34" charset="0"/>
                <a:ea typeface="Aptos Display" pitchFamily="34" charset="-122"/>
                <a:cs typeface="Aptos Display" pitchFamily="34" charset="-120"/>
              </a:rPr>
              <a:t>Body size is not a screening tool. A healthy-looking athlete can be in severe physiologic trouble.</a:t>
            </a:r>
            <a:endParaRPr lang="en-US" sz="2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7131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FF3B30"/>
          </a:solidFill>
          <a:ln w="12700">
            <a:solidFill>
              <a:srgbClr val="FF3B30">
                <a:alpha val="0"/>
              </a:srgbClr>
            </a:solidFill>
            <a:prstDash val="solid"/>
          </a:ln>
        </p:spPr>
        <p:txBody>
          <a:bodyPr/>
          <a:lstStyle/>
          <a:p>
            <a:endParaRPr lang="en-US"/>
          </a:p>
        </p:txBody>
      </p:sp>
      <p:sp>
        <p:nvSpPr>
          <p:cNvPr id="3" name="Shape 1"/>
          <p:cNvSpPr/>
          <p:nvPr/>
        </p:nvSpPr>
        <p:spPr>
          <a:xfrm>
            <a:off x="0" y="6784848"/>
            <a:ext cx="12191695" cy="73152"/>
          </a:xfrm>
          <a:prstGeom prst="rect">
            <a:avLst/>
          </a:prstGeom>
          <a:solidFill>
            <a:srgbClr val="64D2FF">
              <a:alpha val="65000"/>
            </a:srgbClr>
          </a:solidFill>
          <a:ln w="12700">
            <a:solidFill>
              <a:srgbClr val="64D2FF">
                <a:alpha val="0"/>
              </a:srgbClr>
            </a:solidFill>
            <a:prstDash val="solid"/>
          </a:ln>
        </p:spPr>
        <p:txBody>
          <a:bodyPr/>
          <a:lstStyle/>
          <a:p>
            <a:endParaRPr lang="en-US"/>
          </a:p>
        </p:txBody>
      </p:sp>
      <p:sp>
        <p:nvSpPr>
          <p:cNvPr id="4" name="Text 2"/>
          <p:cNvSpPr/>
          <p:nvPr/>
        </p:nvSpPr>
        <p:spPr>
          <a:xfrm>
            <a:off x="411480" y="6428232"/>
            <a:ext cx="4572000" cy="201168"/>
          </a:xfrm>
          <a:prstGeom prst="rect">
            <a:avLst/>
          </a:prstGeom>
          <a:noFill/>
          <a:ln/>
        </p:spPr>
        <p:txBody>
          <a:bodyPr wrap="square" lIns="0" tIns="0" rIns="0" bIns="0" rtlCol="0" anchor="ctr"/>
          <a:lstStyle/>
          <a:p>
            <a:pPr marL="0" indent="0">
              <a:buNone/>
            </a:pPr>
            <a:r>
              <a:rPr lang="en-US" sz="850" b="1" dirty="0">
                <a:solidFill>
                  <a:srgbClr val="B9C7D3"/>
                </a:solidFill>
                <a:latin typeface="Aptos" pitchFamily="34" charset="0"/>
                <a:ea typeface="Aptos" pitchFamily="34" charset="-122"/>
                <a:cs typeface="Aptos" pitchFamily="34" charset="-120"/>
              </a:rPr>
              <a:t>TOOLS</a:t>
            </a:r>
            <a:endParaRPr lang="en-US" sz="850" dirty="0"/>
          </a:p>
        </p:txBody>
      </p:sp>
      <p:sp>
        <p:nvSpPr>
          <p:cNvPr id="5" name="Text 3"/>
          <p:cNvSpPr/>
          <p:nvPr/>
        </p:nvSpPr>
        <p:spPr>
          <a:xfrm>
            <a:off x="11539728" y="6382512"/>
            <a:ext cx="320040" cy="201168"/>
          </a:xfrm>
          <a:prstGeom prst="rect">
            <a:avLst/>
          </a:prstGeom>
          <a:noFill/>
          <a:ln/>
        </p:spPr>
        <p:txBody>
          <a:bodyPr wrap="square" lIns="0" tIns="0" rIns="0" bIns="0" rtlCol="0" anchor="ctr"/>
          <a:lstStyle/>
          <a:p>
            <a:pPr marL="0" indent="0" algn="r">
              <a:buNone/>
            </a:pPr>
            <a:r>
              <a:rPr lang="en-US" sz="850" b="1" dirty="0">
                <a:solidFill>
                  <a:srgbClr val="B9C7D3"/>
                </a:solidFill>
                <a:latin typeface="Aptos" pitchFamily="34" charset="0"/>
                <a:ea typeface="Aptos" pitchFamily="34" charset="-122"/>
                <a:cs typeface="Aptos" pitchFamily="34" charset="-120"/>
              </a:rPr>
              <a:t>11</a:t>
            </a:r>
            <a:endParaRPr lang="en-US" sz="850" dirty="0"/>
          </a:p>
        </p:txBody>
      </p:sp>
      <p:sp>
        <p:nvSpPr>
          <p:cNvPr id="6" name="Text 4"/>
          <p:cNvSpPr/>
          <p:nvPr/>
        </p:nvSpPr>
        <p:spPr>
          <a:xfrm>
            <a:off x="502920" y="411480"/>
            <a:ext cx="10972800" cy="566928"/>
          </a:xfrm>
          <a:prstGeom prst="rect">
            <a:avLst/>
          </a:prstGeom>
          <a:noFill/>
          <a:ln/>
        </p:spPr>
        <p:txBody>
          <a:bodyPr wrap="square" lIns="0" tIns="0" rIns="0" bIns="0" rtlCol="0" anchor="ctr">
            <a:normAutofit/>
          </a:bodyPr>
          <a:lstStyle/>
          <a:p>
            <a:pPr marL="0" indent="0">
              <a:buNone/>
            </a:pPr>
            <a:r>
              <a:rPr lang="en-US" sz="3400" b="1" dirty="0">
                <a:solidFill>
                  <a:srgbClr val="F7FAFC"/>
                </a:solidFill>
                <a:latin typeface="Aptos Display" pitchFamily="34" charset="0"/>
                <a:ea typeface="Aptos Display" pitchFamily="34" charset="-122"/>
                <a:cs typeface="Aptos Display" pitchFamily="34" charset="-120"/>
              </a:rPr>
              <a:t>Screening tools: useful flags, not final answers</a:t>
            </a:r>
            <a:endParaRPr lang="en-US" sz="3400" dirty="0"/>
          </a:p>
        </p:txBody>
      </p:sp>
      <p:sp>
        <p:nvSpPr>
          <p:cNvPr id="7" name="Text 5"/>
          <p:cNvSpPr/>
          <p:nvPr/>
        </p:nvSpPr>
        <p:spPr>
          <a:xfrm>
            <a:off x="502920" y="1051560"/>
            <a:ext cx="10972800" cy="320040"/>
          </a:xfrm>
          <a:prstGeom prst="rect">
            <a:avLst/>
          </a:prstGeom>
          <a:noFill/>
          <a:ln/>
        </p:spPr>
        <p:txBody>
          <a:bodyPr wrap="square" lIns="0" tIns="0" rIns="0" bIns="0" rtlCol="0" anchor="ctr">
            <a:normAutofit/>
          </a:bodyPr>
          <a:lstStyle/>
          <a:p>
            <a:pPr marL="0" indent="0">
              <a:buNone/>
            </a:pPr>
            <a:r>
              <a:rPr lang="en-US" dirty="0">
                <a:solidFill>
                  <a:srgbClr val="B9C7D3"/>
                </a:solidFill>
                <a:latin typeface="Aptos" pitchFamily="34" charset="0"/>
                <a:ea typeface="Aptos" pitchFamily="34" charset="-122"/>
                <a:cs typeface="Aptos" pitchFamily="34" charset="-120"/>
              </a:rPr>
              <a:t>Questionnaires help you find risk; clinicians diagnose the syndrome.</a:t>
            </a:r>
            <a:endParaRPr lang="en-US" dirty="0"/>
          </a:p>
        </p:txBody>
      </p:sp>
      <p:sp>
        <p:nvSpPr>
          <p:cNvPr id="8" name="Shape 6"/>
          <p:cNvSpPr/>
          <p:nvPr/>
        </p:nvSpPr>
        <p:spPr>
          <a:xfrm>
            <a:off x="685800" y="1508760"/>
            <a:ext cx="2423160" cy="1874520"/>
          </a:xfrm>
          <a:prstGeom prst="roundRect">
            <a:avLst>
              <a:gd name="adj" fmla="val 5854"/>
            </a:avLst>
          </a:prstGeom>
          <a:solidFill>
            <a:srgbClr val="0F2A42"/>
          </a:solidFill>
          <a:ln w="15240">
            <a:solidFill>
              <a:srgbClr val="32D74B">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9" name="Shape 7"/>
          <p:cNvSpPr/>
          <p:nvPr/>
        </p:nvSpPr>
        <p:spPr>
          <a:xfrm>
            <a:off x="685800" y="1508760"/>
            <a:ext cx="64008" cy="1874520"/>
          </a:xfrm>
          <a:prstGeom prst="rect">
            <a:avLst/>
          </a:prstGeom>
          <a:solidFill>
            <a:srgbClr val="32D74B"/>
          </a:solidFill>
          <a:ln w="12700">
            <a:solidFill>
              <a:srgbClr val="32D74B">
                <a:alpha val="0"/>
              </a:srgbClr>
            </a:solidFill>
            <a:prstDash val="solid"/>
          </a:ln>
        </p:spPr>
        <p:txBody>
          <a:bodyPr/>
          <a:lstStyle/>
          <a:p>
            <a:endParaRPr lang="en-US"/>
          </a:p>
        </p:txBody>
      </p:sp>
      <p:sp>
        <p:nvSpPr>
          <p:cNvPr id="10" name="Text 8"/>
          <p:cNvSpPr/>
          <p:nvPr/>
        </p:nvSpPr>
        <p:spPr>
          <a:xfrm>
            <a:off x="886968" y="1673352"/>
            <a:ext cx="2075688" cy="310896"/>
          </a:xfrm>
          <a:prstGeom prst="rect">
            <a:avLst/>
          </a:prstGeom>
          <a:noFill/>
          <a:ln/>
        </p:spPr>
        <p:txBody>
          <a:bodyPr wrap="square" lIns="0" tIns="0" rIns="0" bIns="0" rtlCol="0" anchor="ctr">
            <a:normAutofit/>
          </a:bodyPr>
          <a:lstStyle/>
          <a:p>
            <a:pPr marL="0" indent="0">
              <a:buNone/>
            </a:pPr>
            <a:r>
              <a:rPr lang="en-US" sz="2000" b="1" dirty="0">
                <a:solidFill>
                  <a:srgbClr val="F7FAFC"/>
                </a:solidFill>
                <a:latin typeface="Aptos Display" pitchFamily="34" charset="0"/>
                <a:ea typeface="Aptos Display" pitchFamily="34" charset="-122"/>
                <a:cs typeface="Aptos Display" pitchFamily="34" charset="-120"/>
              </a:rPr>
              <a:t>PPE add-ons</a:t>
            </a:r>
            <a:endParaRPr lang="en-US" sz="2000" dirty="0"/>
          </a:p>
        </p:txBody>
      </p:sp>
      <p:sp>
        <p:nvSpPr>
          <p:cNvPr id="11" name="Text 9"/>
          <p:cNvSpPr/>
          <p:nvPr/>
        </p:nvSpPr>
        <p:spPr>
          <a:xfrm>
            <a:off x="886968" y="2075688"/>
            <a:ext cx="2075688" cy="1188720"/>
          </a:xfrm>
          <a:prstGeom prst="rect">
            <a:avLst/>
          </a:prstGeom>
          <a:noFill/>
          <a:ln/>
        </p:spPr>
        <p:txBody>
          <a:bodyPr wrap="square" lIns="254" tIns="254" rIns="254" bIns="254" rtlCol="0" anchor="ctr">
            <a:normAutofit lnSpcReduction="10000"/>
          </a:bodyPr>
          <a:lstStyle/>
          <a:p>
            <a:pPr marL="0" indent="0">
              <a:buNone/>
            </a:pPr>
            <a:r>
              <a:rPr lang="en-US" sz="1700" dirty="0">
                <a:solidFill>
                  <a:srgbClr val="B9C7D3"/>
                </a:solidFill>
                <a:latin typeface="Aptos" pitchFamily="34" charset="0"/>
                <a:ea typeface="Aptos" pitchFamily="34" charset="-122"/>
                <a:cs typeface="Aptos" pitchFamily="34" charset="-120"/>
              </a:rPr>
              <a:t>Annual screen: injury history, fueling, menstrual history, weight pressure, mood, sleep.</a:t>
            </a:r>
            <a:endParaRPr lang="en-US" sz="1700" dirty="0"/>
          </a:p>
        </p:txBody>
      </p:sp>
      <p:sp>
        <p:nvSpPr>
          <p:cNvPr id="12" name="Shape 10"/>
          <p:cNvSpPr/>
          <p:nvPr/>
        </p:nvSpPr>
        <p:spPr>
          <a:xfrm>
            <a:off x="3310128" y="1508760"/>
            <a:ext cx="2423160" cy="1874520"/>
          </a:xfrm>
          <a:prstGeom prst="roundRect">
            <a:avLst>
              <a:gd name="adj" fmla="val 5854"/>
            </a:avLst>
          </a:prstGeom>
          <a:solidFill>
            <a:srgbClr val="0F2A42"/>
          </a:solidFill>
          <a:ln w="15240">
            <a:solidFill>
              <a:srgbClr val="64D2FF">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13" name="Shape 11"/>
          <p:cNvSpPr/>
          <p:nvPr/>
        </p:nvSpPr>
        <p:spPr>
          <a:xfrm>
            <a:off x="3310128" y="1508760"/>
            <a:ext cx="64008" cy="1874520"/>
          </a:xfrm>
          <a:prstGeom prst="rect">
            <a:avLst/>
          </a:prstGeom>
          <a:solidFill>
            <a:srgbClr val="64D2FF"/>
          </a:solidFill>
          <a:ln w="12700">
            <a:solidFill>
              <a:srgbClr val="64D2FF">
                <a:alpha val="0"/>
              </a:srgbClr>
            </a:solidFill>
            <a:prstDash val="solid"/>
          </a:ln>
        </p:spPr>
        <p:txBody>
          <a:bodyPr/>
          <a:lstStyle/>
          <a:p>
            <a:endParaRPr lang="en-US"/>
          </a:p>
        </p:txBody>
      </p:sp>
      <p:sp>
        <p:nvSpPr>
          <p:cNvPr id="14" name="Text 12"/>
          <p:cNvSpPr/>
          <p:nvPr/>
        </p:nvSpPr>
        <p:spPr>
          <a:xfrm>
            <a:off x="3511296" y="1673352"/>
            <a:ext cx="2075688" cy="310896"/>
          </a:xfrm>
          <a:prstGeom prst="rect">
            <a:avLst/>
          </a:prstGeom>
          <a:noFill/>
          <a:ln/>
        </p:spPr>
        <p:txBody>
          <a:bodyPr wrap="square" lIns="0" tIns="0" rIns="0" bIns="0" rtlCol="0" anchor="ctr">
            <a:normAutofit/>
          </a:bodyPr>
          <a:lstStyle/>
          <a:p>
            <a:pPr marL="0" indent="0">
              <a:buNone/>
            </a:pPr>
            <a:r>
              <a:rPr lang="en-US" sz="2000" b="1" dirty="0">
                <a:solidFill>
                  <a:srgbClr val="F7FAFC"/>
                </a:solidFill>
                <a:latin typeface="Aptos Display" pitchFamily="34" charset="0"/>
                <a:ea typeface="Aptos Display" pitchFamily="34" charset="-122"/>
                <a:cs typeface="Aptos Display" pitchFamily="34" charset="-120"/>
              </a:rPr>
              <a:t>LEAF-Q</a:t>
            </a:r>
            <a:endParaRPr lang="en-US" sz="2000" dirty="0"/>
          </a:p>
        </p:txBody>
      </p:sp>
      <p:sp>
        <p:nvSpPr>
          <p:cNvPr id="15" name="Text 13"/>
          <p:cNvSpPr/>
          <p:nvPr/>
        </p:nvSpPr>
        <p:spPr>
          <a:xfrm>
            <a:off x="3511296" y="2075688"/>
            <a:ext cx="2075688" cy="1188720"/>
          </a:xfrm>
          <a:prstGeom prst="rect">
            <a:avLst/>
          </a:prstGeom>
          <a:noFill/>
          <a:ln/>
        </p:spPr>
        <p:txBody>
          <a:bodyPr wrap="square" lIns="254" tIns="254" rIns="254" bIns="254" rtlCol="0" anchor="ctr">
            <a:normAutofit lnSpcReduction="10000"/>
          </a:bodyPr>
          <a:lstStyle/>
          <a:p>
            <a:pPr marL="0" indent="0">
              <a:buNone/>
            </a:pPr>
            <a:r>
              <a:rPr lang="en-US" sz="1700" dirty="0">
                <a:solidFill>
                  <a:srgbClr val="B9C7D3"/>
                </a:solidFill>
                <a:latin typeface="Aptos" pitchFamily="34" charset="0"/>
                <a:ea typeface="Aptos" pitchFamily="34" charset="-122"/>
                <a:cs typeface="Aptos" pitchFamily="34" charset="-120"/>
              </a:rPr>
              <a:t>Validated mainly for female endurance/dance contexts; not a universal sport tool.</a:t>
            </a:r>
            <a:endParaRPr lang="en-US" sz="1700" dirty="0"/>
          </a:p>
        </p:txBody>
      </p:sp>
      <p:sp>
        <p:nvSpPr>
          <p:cNvPr id="16" name="Shape 14"/>
          <p:cNvSpPr/>
          <p:nvPr/>
        </p:nvSpPr>
        <p:spPr>
          <a:xfrm>
            <a:off x="5943600" y="1508760"/>
            <a:ext cx="2423160" cy="1874520"/>
          </a:xfrm>
          <a:prstGeom prst="roundRect">
            <a:avLst>
              <a:gd name="adj" fmla="val 5854"/>
            </a:avLst>
          </a:prstGeom>
          <a:solidFill>
            <a:srgbClr val="0F2A42"/>
          </a:solidFill>
          <a:ln w="15240">
            <a:solidFill>
              <a:srgbClr val="BF5AF2">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17" name="Shape 15"/>
          <p:cNvSpPr/>
          <p:nvPr/>
        </p:nvSpPr>
        <p:spPr>
          <a:xfrm>
            <a:off x="5943600" y="1508760"/>
            <a:ext cx="64008" cy="1874520"/>
          </a:xfrm>
          <a:prstGeom prst="rect">
            <a:avLst/>
          </a:prstGeom>
          <a:solidFill>
            <a:srgbClr val="BF5AF2"/>
          </a:solidFill>
          <a:ln w="12700">
            <a:solidFill>
              <a:srgbClr val="BF5AF2">
                <a:alpha val="0"/>
              </a:srgbClr>
            </a:solidFill>
            <a:prstDash val="solid"/>
          </a:ln>
        </p:spPr>
        <p:txBody>
          <a:bodyPr/>
          <a:lstStyle/>
          <a:p>
            <a:endParaRPr lang="en-US"/>
          </a:p>
        </p:txBody>
      </p:sp>
      <p:sp>
        <p:nvSpPr>
          <p:cNvPr id="18" name="Text 16"/>
          <p:cNvSpPr/>
          <p:nvPr/>
        </p:nvSpPr>
        <p:spPr>
          <a:xfrm>
            <a:off x="6144768" y="1673352"/>
            <a:ext cx="2075688" cy="310896"/>
          </a:xfrm>
          <a:prstGeom prst="rect">
            <a:avLst/>
          </a:prstGeom>
          <a:noFill/>
          <a:ln/>
        </p:spPr>
        <p:txBody>
          <a:bodyPr wrap="square" lIns="0" tIns="0" rIns="0" bIns="0" rtlCol="0" anchor="ctr">
            <a:normAutofit/>
          </a:bodyPr>
          <a:lstStyle/>
          <a:p>
            <a:pPr marL="0" indent="0">
              <a:buNone/>
            </a:pPr>
            <a:r>
              <a:rPr lang="en-US" sz="2000" b="1" dirty="0">
                <a:solidFill>
                  <a:srgbClr val="F7FAFC"/>
                </a:solidFill>
                <a:latin typeface="Aptos Display" pitchFamily="34" charset="0"/>
                <a:ea typeface="Aptos Display" pitchFamily="34" charset="-122"/>
                <a:cs typeface="Aptos Display" pitchFamily="34" charset="-120"/>
              </a:rPr>
              <a:t>EDE-Q / BEDA-Q</a:t>
            </a:r>
            <a:endParaRPr lang="en-US" sz="2000" dirty="0"/>
          </a:p>
        </p:txBody>
      </p:sp>
      <p:sp>
        <p:nvSpPr>
          <p:cNvPr id="19" name="Text 17"/>
          <p:cNvSpPr/>
          <p:nvPr/>
        </p:nvSpPr>
        <p:spPr>
          <a:xfrm>
            <a:off x="6144768" y="2075688"/>
            <a:ext cx="2075688" cy="1188720"/>
          </a:xfrm>
          <a:prstGeom prst="rect">
            <a:avLst/>
          </a:prstGeom>
          <a:noFill/>
          <a:ln/>
        </p:spPr>
        <p:txBody>
          <a:bodyPr wrap="square" lIns="254" tIns="254" rIns="254" bIns="254" rtlCol="0" anchor="ctr">
            <a:normAutofit/>
          </a:bodyPr>
          <a:lstStyle/>
          <a:p>
            <a:pPr marL="0" indent="0">
              <a:buNone/>
            </a:pPr>
            <a:r>
              <a:rPr lang="en-US" sz="1700" dirty="0">
                <a:solidFill>
                  <a:srgbClr val="B9C7D3"/>
                </a:solidFill>
                <a:latin typeface="Aptos" pitchFamily="34" charset="0"/>
                <a:ea typeface="Aptos" pitchFamily="34" charset="-122"/>
                <a:cs typeface="Aptos" pitchFamily="34" charset="-120"/>
              </a:rPr>
              <a:t>Finds eating-disorder risk patterns; needs confidential medical follow-up.</a:t>
            </a:r>
            <a:endParaRPr lang="en-US" sz="1700" dirty="0"/>
          </a:p>
        </p:txBody>
      </p:sp>
      <p:sp>
        <p:nvSpPr>
          <p:cNvPr id="20" name="Shape 18"/>
          <p:cNvSpPr/>
          <p:nvPr/>
        </p:nvSpPr>
        <p:spPr>
          <a:xfrm>
            <a:off x="8577072" y="1508760"/>
            <a:ext cx="2423160" cy="1874520"/>
          </a:xfrm>
          <a:prstGeom prst="roundRect">
            <a:avLst>
              <a:gd name="adj" fmla="val 5854"/>
            </a:avLst>
          </a:prstGeom>
          <a:solidFill>
            <a:srgbClr val="0F2A42"/>
          </a:solidFill>
          <a:ln w="15240">
            <a:solidFill>
              <a:srgbClr val="FF9F0A">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21" name="Shape 19"/>
          <p:cNvSpPr/>
          <p:nvPr/>
        </p:nvSpPr>
        <p:spPr>
          <a:xfrm>
            <a:off x="8577072" y="1508760"/>
            <a:ext cx="64008" cy="1874520"/>
          </a:xfrm>
          <a:prstGeom prst="rect">
            <a:avLst/>
          </a:prstGeom>
          <a:solidFill>
            <a:srgbClr val="FF9F0A"/>
          </a:solidFill>
          <a:ln w="12700">
            <a:solidFill>
              <a:srgbClr val="FF9F0A">
                <a:alpha val="0"/>
              </a:srgbClr>
            </a:solidFill>
            <a:prstDash val="solid"/>
          </a:ln>
        </p:spPr>
        <p:txBody>
          <a:bodyPr/>
          <a:lstStyle/>
          <a:p>
            <a:endParaRPr lang="en-US"/>
          </a:p>
        </p:txBody>
      </p:sp>
      <p:sp>
        <p:nvSpPr>
          <p:cNvPr id="22" name="Text 20"/>
          <p:cNvSpPr/>
          <p:nvPr/>
        </p:nvSpPr>
        <p:spPr>
          <a:xfrm>
            <a:off x="8778240" y="1673352"/>
            <a:ext cx="2075688" cy="310896"/>
          </a:xfrm>
          <a:prstGeom prst="rect">
            <a:avLst/>
          </a:prstGeom>
          <a:noFill/>
          <a:ln/>
        </p:spPr>
        <p:txBody>
          <a:bodyPr wrap="square" lIns="0" tIns="0" rIns="0" bIns="0" rtlCol="0" anchor="ctr">
            <a:normAutofit/>
          </a:bodyPr>
          <a:lstStyle/>
          <a:p>
            <a:pPr marL="0" indent="0">
              <a:buNone/>
            </a:pPr>
            <a:r>
              <a:rPr lang="en-US" sz="2000" b="1" dirty="0">
                <a:solidFill>
                  <a:srgbClr val="F7FAFC"/>
                </a:solidFill>
                <a:latin typeface="Aptos Display" pitchFamily="34" charset="0"/>
                <a:ea typeface="Aptos Display" pitchFamily="34" charset="-122"/>
                <a:cs typeface="Aptos Display" pitchFamily="34" charset="-120"/>
              </a:rPr>
              <a:t>CAT2</a:t>
            </a:r>
            <a:endParaRPr lang="en-US" sz="2000" dirty="0"/>
          </a:p>
        </p:txBody>
      </p:sp>
      <p:sp>
        <p:nvSpPr>
          <p:cNvPr id="23" name="Text 21"/>
          <p:cNvSpPr/>
          <p:nvPr/>
        </p:nvSpPr>
        <p:spPr>
          <a:xfrm>
            <a:off x="8778240" y="2075688"/>
            <a:ext cx="2075688" cy="1188720"/>
          </a:xfrm>
          <a:prstGeom prst="rect">
            <a:avLst/>
          </a:prstGeom>
          <a:noFill/>
          <a:ln/>
        </p:spPr>
        <p:txBody>
          <a:bodyPr wrap="square" lIns="254" tIns="254" rIns="254" bIns="254" rtlCol="0" anchor="ctr">
            <a:normAutofit/>
          </a:bodyPr>
          <a:lstStyle/>
          <a:p>
            <a:pPr marL="0" indent="0">
              <a:buNone/>
            </a:pPr>
            <a:r>
              <a:rPr lang="en-US" sz="1700" dirty="0">
                <a:solidFill>
                  <a:srgbClr val="B9C7D3"/>
                </a:solidFill>
                <a:latin typeface="Aptos" pitchFamily="34" charset="0"/>
                <a:ea typeface="Aptos" pitchFamily="34" charset="-122"/>
                <a:cs typeface="Aptos" pitchFamily="34" charset="-120"/>
              </a:rPr>
              <a:t>Risk stratification and sport participation guidance led by a physician.</a:t>
            </a:r>
            <a:endParaRPr lang="en-US" sz="1700" dirty="0"/>
          </a:p>
        </p:txBody>
      </p:sp>
      <p:sp>
        <p:nvSpPr>
          <p:cNvPr id="24" name="Shape 22"/>
          <p:cNvSpPr/>
          <p:nvPr/>
        </p:nvSpPr>
        <p:spPr>
          <a:xfrm>
            <a:off x="914400" y="4233672"/>
            <a:ext cx="10287000" cy="786384"/>
          </a:xfrm>
          <a:prstGeom prst="roundRect">
            <a:avLst>
              <a:gd name="adj" fmla="val 13953"/>
            </a:avLst>
          </a:prstGeom>
          <a:solidFill>
            <a:srgbClr val="132C43"/>
          </a:solidFill>
          <a:ln w="12700">
            <a:solidFill>
              <a:srgbClr val="64D2FF">
                <a:alpha val="65000"/>
              </a:srgbClr>
            </a:solidFill>
            <a:prstDash val="solid"/>
          </a:ln>
        </p:spPr>
        <p:txBody>
          <a:bodyPr/>
          <a:lstStyle/>
          <a:p>
            <a:endParaRPr lang="en-US"/>
          </a:p>
        </p:txBody>
      </p:sp>
      <p:sp>
        <p:nvSpPr>
          <p:cNvPr id="25" name="Text 23"/>
          <p:cNvSpPr/>
          <p:nvPr/>
        </p:nvSpPr>
        <p:spPr>
          <a:xfrm>
            <a:off x="1143000" y="4370832"/>
            <a:ext cx="9829800" cy="640080"/>
          </a:xfrm>
          <a:prstGeom prst="rect">
            <a:avLst/>
          </a:prstGeom>
          <a:noFill/>
          <a:ln/>
        </p:spPr>
        <p:txBody>
          <a:bodyPr wrap="square" lIns="0" tIns="0" rIns="0" bIns="0" rtlCol="0" anchor="ctr">
            <a:normAutofit/>
          </a:bodyPr>
          <a:lstStyle/>
          <a:p>
            <a:pPr marL="0" indent="0" algn="ctr">
              <a:buNone/>
            </a:pPr>
            <a:r>
              <a:rPr lang="en-US" sz="2100" b="1" dirty="0">
                <a:solidFill>
                  <a:srgbClr val="F7FAFC"/>
                </a:solidFill>
                <a:latin typeface="Aptos Display" pitchFamily="34" charset="0"/>
                <a:ea typeface="Aptos Display" pitchFamily="34" charset="-122"/>
                <a:cs typeface="Aptos Display" pitchFamily="34" charset="-120"/>
              </a:rPr>
              <a:t>Positive screen = start a conversation + collect objective data + refer.</a:t>
            </a:r>
            <a:endParaRPr lang="en-US" sz="2100" dirty="0"/>
          </a:p>
          <a:p>
            <a:pPr marL="0" indent="0" algn="ctr">
              <a:buNone/>
            </a:pPr>
            <a:r>
              <a:rPr lang="en-US" sz="2100" b="1" dirty="0">
                <a:solidFill>
                  <a:srgbClr val="F7FAFC"/>
                </a:solidFill>
                <a:latin typeface="Aptos Display" pitchFamily="34" charset="0"/>
                <a:ea typeface="Aptos Display" pitchFamily="34" charset="-122"/>
                <a:cs typeface="Aptos Display" pitchFamily="34" charset="-120"/>
              </a:rPr>
              <a:t>Negative screen does not rule out REDs if the clinical pattern is strong.</a:t>
            </a:r>
            <a:endParaRPr lang="en-US" sz="2100" dirty="0"/>
          </a:p>
        </p:txBody>
      </p:sp>
      <p:sp>
        <p:nvSpPr>
          <p:cNvPr id="26" name="Text 24"/>
          <p:cNvSpPr/>
          <p:nvPr/>
        </p:nvSpPr>
        <p:spPr>
          <a:xfrm>
            <a:off x="960120" y="5559552"/>
            <a:ext cx="10149840" cy="685800"/>
          </a:xfrm>
          <a:prstGeom prst="rect">
            <a:avLst/>
          </a:prstGeom>
          <a:noFill/>
          <a:ln/>
        </p:spPr>
        <p:txBody>
          <a:bodyPr wrap="square" lIns="0" tIns="0" rIns="0" bIns="0" rtlCol="0" anchor="ctr">
            <a:normAutofit/>
          </a:bodyPr>
          <a:lstStyle/>
          <a:p>
            <a:pPr marL="0" indent="0" algn="ctr">
              <a:buNone/>
            </a:pPr>
            <a:r>
              <a:rPr lang="en-US" sz="2000" dirty="0">
                <a:solidFill>
                  <a:srgbClr val="B9C7D3"/>
                </a:solidFill>
                <a:latin typeface="Aptos" pitchFamily="34" charset="0"/>
                <a:ea typeface="Aptos" pitchFamily="34" charset="-122"/>
                <a:cs typeface="Aptos" pitchFamily="34" charset="-120"/>
              </a:rPr>
              <a:t>Objective trends: weight trajectory, resting HR/BP, injury record, training load, menstrual pattern, labs/imaging when indicated.</a:t>
            </a:r>
            <a:endParaRPr lang="en-US"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7131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FF3B30"/>
          </a:solidFill>
          <a:ln w="12700">
            <a:solidFill>
              <a:srgbClr val="FF3B30">
                <a:alpha val="0"/>
              </a:srgbClr>
            </a:solidFill>
            <a:prstDash val="solid"/>
          </a:ln>
        </p:spPr>
        <p:txBody>
          <a:bodyPr/>
          <a:lstStyle/>
          <a:p>
            <a:endParaRPr lang="en-US"/>
          </a:p>
        </p:txBody>
      </p:sp>
      <p:sp>
        <p:nvSpPr>
          <p:cNvPr id="3" name="Shape 1"/>
          <p:cNvSpPr/>
          <p:nvPr/>
        </p:nvSpPr>
        <p:spPr>
          <a:xfrm>
            <a:off x="0" y="6784848"/>
            <a:ext cx="12191695" cy="73152"/>
          </a:xfrm>
          <a:prstGeom prst="rect">
            <a:avLst/>
          </a:prstGeom>
          <a:solidFill>
            <a:srgbClr val="64D2FF">
              <a:alpha val="65000"/>
            </a:srgbClr>
          </a:solidFill>
          <a:ln w="12700">
            <a:solidFill>
              <a:srgbClr val="64D2FF">
                <a:alpha val="0"/>
              </a:srgbClr>
            </a:solidFill>
            <a:prstDash val="solid"/>
          </a:ln>
        </p:spPr>
        <p:txBody>
          <a:bodyPr/>
          <a:lstStyle/>
          <a:p>
            <a:endParaRPr lang="en-US"/>
          </a:p>
        </p:txBody>
      </p:sp>
      <p:sp>
        <p:nvSpPr>
          <p:cNvPr id="4" name="Text 2"/>
          <p:cNvSpPr/>
          <p:nvPr/>
        </p:nvSpPr>
        <p:spPr>
          <a:xfrm>
            <a:off x="411480" y="6428232"/>
            <a:ext cx="4572000" cy="201168"/>
          </a:xfrm>
          <a:prstGeom prst="rect">
            <a:avLst/>
          </a:prstGeom>
          <a:noFill/>
          <a:ln/>
        </p:spPr>
        <p:txBody>
          <a:bodyPr wrap="square" lIns="0" tIns="0" rIns="0" bIns="0" rtlCol="0" anchor="ctr"/>
          <a:lstStyle/>
          <a:p>
            <a:pPr marL="0" indent="0">
              <a:buNone/>
            </a:pPr>
            <a:r>
              <a:rPr lang="en-US" sz="850" b="1" dirty="0">
                <a:solidFill>
                  <a:srgbClr val="B9C7D3"/>
                </a:solidFill>
                <a:latin typeface="Aptos" pitchFamily="34" charset="0"/>
                <a:ea typeface="Aptos" pitchFamily="34" charset="-122"/>
                <a:cs typeface="Aptos" pitchFamily="34" charset="-120"/>
              </a:rPr>
              <a:t>CAT2</a:t>
            </a:r>
            <a:endParaRPr lang="en-US" sz="850" dirty="0"/>
          </a:p>
        </p:txBody>
      </p:sp>
      <p:sp>
        <p:nvSpPr>
          <p:cNvPr id="5" name="Text 3"/>
          <p:cNvSpPr/>
          <p:nvPr/>
        </p:nvSpPr>
        <p:spPr>
          <a:xfrm>
            <a:off x="11539728" y="6382512"/>
            <a:ext cx="320040" cy="201168"/>
          </a:xfrm>
          <a:prstGeom prst="rect">
            <a:avLst/>
          </a:prstGeom>
          <a:noFill/>
          <a:ln/>
        </p:spPr>
        <p:txBody>
          <a:bodyPr wrap="square" lIns="0" tIns="0" rIns="0" bIns="0" rtlCol="0" anchor="ctr"/>
          <a:lstStyle/>
          <a:p>
            <a:pPr marL="0" indent="0" algn="r">
              <a:buNone/>
            </a:pPr>
            <a:r>
              <a:rPr lang="en-US" sz="850" b="1" dirty="0">
                <a:solidFill>
                  <a:srgbClr val="B9C7D3"/>
                </a:solidFill>
                <a:latin typeface="Aptos" pitchFamily="34" charset="0"/>
                <a:ea typeface="Aptos" pitchFamily="34" charset="-122"/>
                <a:cs typeface="Aptos" pitchFamily="34" charset="-120"/>
              </a:rPr>
              <a:t>12</a:t>
            </a:r>
            <a:endParaRPr lang="en-US" sz="850" dirty="0"/>
          </a:p>
        </p:txBody>
      </p:sp>
      <p:sp>
        <p:nvSpPr>
          <p:cNvPr id="6" name="Text 4"/>
          <p:cNvSpPr/>
          <p:nvPr/>
        </p:nvSpPr>
        <p:spPr>
          <a:xfrm>
            <a:off x="502920" y="411480"/>
            <a:ext cx="10972800" cy="566928"/>
          </a:xfrm>
          <a:prstGeom prst="rect">
            <a:avLst/>
          </a:prstGeom>
          <a:noFill/>
          <a:ln/>
        </p:spPr>
        <p:txBody>
          <a:bodyPr wrap="square" lIns="0" tIns="0" rIns="0" bIns="0" rtlCol="0" anchor="ctr">
            <a:normAutofit fontScale="85000" lnSpcReduction="10000"/>
          </a:bodyPr>
          <a:lstStyle/>
          <a:p>
            <a:pPr marL="0" indent="0">
              <a:buNone/>
            </a:pPr>
            <a:r>
              <a:rPr lang="en-US" sz="3300" b="1" dirty="0">
                <a:solidFill>
                  <a:srgbClr val="F7FAFC"/>
                </a:solidFill>
                <a:latin typeface="Aptos Display" pitchFamily="34" charset="0"/>
                <a:ea typeface="Aptos Display" pitchFamily="34" charset="-122"/>
                <a:cs typeface="Aptos Display" pitchFamily="34" charset="-120"/>
              </a:rPr>
              <a:t>IOC REDs CAT2: the traffic-light language everyone can understand</a:t>
            </a:r>
            <a:endParaRPr lang="en-US" sz="3300" dirty="0"/>
          </a:p>
        </p:txBody>
      </p:sp>
      <p:sp>
        <p:nvSpPr>
          <p:cNvPr id="7" name="Text 5"/>
          <p:cNvSpPr/>
          <p:nvPr/>
        </p:nvSpPr>
        <p:spPr>
          <a:xfrm>
            <a:off x="502920" y="1051560"/>
            <a:ext cx="10972800" cy="320040"/>
          </a:xfrm>
          <a:prstGeom prst="rect">
            <a:avLst/>
          </a:prstGeom>
          <a:noFill/>
          <a:ln/>
        </p:spPr>
        <p:txBody>
          <a:bodyPr wrap="square" lIns="0" tIns="0" rIns="0" bIns="0" rtlCol="0" anchor="ctr">
            <a:normAutofit/>
          </a:bodyPr>
          <a:lstStyle/>
          <a:p>
            <a:pPr marL="0" indent="0">
              <a:buNone/>
            </a:pPr>
            <a:r>
              <a:rPr lang="en-US" sz="1500" dirty="0">
                <a:solidFill>
                  <a:srgbClr val="B9C7D3"/>
                </a:solidFill>
                <a:latin typeface="Aptos" pitchFamily="34" charset="0"/>
                <a:ea typeface="Aptos" pitchFamily="34" charset="-122"/>
                <a:cs typeface="Aptos" pitchFamily="34" charset="-120"/>
              </a:rPr>
              <a:t>Four lights. Four levels of sport participation risk.</a:t>
            </a:r>
            <a:endParaRPr lang="en-US" sz="1500" dirty="0"/>
          </a:p>
        </p:txBody>
      </p:sp>
      <p:sp>
        <p:nvSpPr>
          <p:cNvPr id="8" name="Shape 6"/>
          <p:cNvSpPr/>
          <p:nvPr/>
        </p:nvSpPr>
        <p:spPr>
          <a:xfrm>
            <a:off x="640080" y="1417320"/>
            <a:ext cx="2514600" cy="4160520"/>
          </a:xfrm>
          <a:prstGeom prst="roundRect">
            <a:avLst>
              <a:gd name="adj" fmla="val 5091"/>
            </a:avLst>
          </a:prstGeom>
          <a:solidFill>
            <a:srgbClr val="32D74B"/>
          </a:solidFill>
          <a:ln w="12700">
            <a:solidFill>
              <a:srgbClr val="32D74B">
                <a:alpha val="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9" name="Text 7"/>
          <p:cNvSpPr/>
          <p:nvPr/>
        </p:nvSpPr>
        <p:spPr>
          <a:xfrm>
            <a:off x="795528" y="1691640"/>
            <a:ext cx="2194560" cy="320040"/>
          </a:xfrm>
          <a:prstGeom prst="rect">
            <a:avLst/>
          </a:prstGeom>
          <a:noFill/>
          <a:ln/>
        </p:spPr>
        <p:txBody>
          <a:bodyPr wrap="square" lIns="0" tIns="0" rIns="0" bIns="0" rtlCol="0" anchor="ctr"/>
          <a:lstStyle/>
          <a:p>
            <a:pPr marL="0" indent="0" algn="ctr">
              <a:buNone/>
            </a:pPr>
            <a:r>
              <a:rPr lang="en-US" sz="2200" b="1" dirty="0">
                <a:solidFill>
                  <a:srgbClr val="07131F"/>
                </a:solidFill>
                <a:latin typeface="Aptos Display" pitchFamily="34" charset="0"/>
                <a:ea typeface="Aptos Display" pitchFamily="34" charset="-122"/>
                <a:cs typeface="Aptos Display" pitchFamily="34" charset="-120"/>
              </a:rPr>
              <a:t>GREEN</a:t>
            </a:r>
            <a:endParaRPr lang="en-US" sz="2200" dirty="0"/>
          </a:p>
        </p:txBody>
      </p:sp>
      <p:sp>
        <p:nvSpPr>
          <p:cNvPr id="10" name="Shape 8"/>
          <p:cNvSpPr/>
          <p:nvPr/>
        </p:nvSpPr>
        <p:spPr>
          <a:xfrm>
            <a:off x="1389888" y="2194560"/>
            <a:ext cx="1005840" cy="1005840"/>
          </a:xfrm>
          <a:prstGeom prst="ellipse">
            <a:avLst/>
          </a:prstGeom>
          <a:solidFill>
            <a:srgbClr val="07131F">
              <a:alpha val="90000"/>
            </a:srgbClr>
          </a:solidFill>
          <a:ln w="12700">
            <a:solidFill>
              <a:srgbClr val="07131F">
                <a:alpha val="0"/>
              </a:srgbClr>
            </a:solidFill>
            <a:prstDash val="solid"/>
          </a:ln>
        </p:spPr>
        <p:txBody>
          <a:bodyPr/>
          <a:lstStyle/>
          <a:p>
            <a:endParaRPr lang="en-US"/>
          </a:p>
        </p:txBody>
      </p:sp>
      <p:sp>
        <p:nvSpPr>
          <p:cNvPr id="11" name="Text 9"/>
          <p:cNvSpPr/>
          <p:nvPr/>
        </p:nvSpPr>
        <p:spPr>
          <a:xfrm>
            <a:off x="1389888" y="2441448"/>
            <a:ext cx="1005840" cy="292608"/>
          </a:xfrm>
          <a:prstGeom prst="rect">
            <a:avLst/>
          </a:prstGeom>
          <a:noFill/>
          <a:ln/>
        </p:spPr>
        <p:txBody>
          <a:bodyPr wrap="square" lIns="0" tIns="0" rIns="0" bIns="0" rtlCol="0" anchor="ctr"/>
          <a:lstStyle/>
          <a:p>
            <a:pPr marL="0" indent="0" algn="ctr">
              <a:buNone/>
            </a:pPr>
            <a:r>
              <a:rPr lang="en-US" sz="2200" b="1" dirty="0">
                <a:solidFill>
                  <a:srgbClr val="32D74B"/>
                </a:solidFill>
                <a:latin typeface="Aptos Display" pitchFamily="34" charset="0"/>
                <a:ea typeface="Aptos Display" pitchFamily="34" charset="-122"/>
                <a:cs typeface="Aptos Display" pitchFamily="34" charset="-120"/>
              </a:rPr>
              <a:t>1</a:t>
            </a:r>
            <a:endParaRPr lang="en-US" sz="2200" dirty="0"/>
          </a:p>
        </p:txBody>
      </p:sp>
      <p:sp>
        <p:nvSpPr>
          <p:cNvPr id="12" name="Text 10"/>
          <p:cNvSpPr/>
          <p:nvPr/>
        </p:nvSpPr>
        <p:spPr>
          <a:xfrm>
            <a:off x="804672" y="3401568"/>
            <a:ext cx="2194560" cy="420624"/>
          </a:xfrm>
          <a:prstGeom prst="rect">
            <a:avLst/>
          </a:prstGeom>
          <a:noFill/>
          <a:ln/>
        </p:spPr>
        <p:txBody>
          <a:bodyPr wrap="square" lIns="0" tIns="0" rIns="0" bIns="0" rtlCol="0" anchor="ctr">
            <a:normAutofit/>
          </a:bodyPr>
          <a:lstStyle/>
          <a:p>
            <a:pPr marL="0" indent="0" algn="ctr">
              <a:buNone/>
            </a:pPr>
            <a:r>
              <a:rPr lang="en-US" b="1" dirty="0">
                <a:solidFill>
                  <a:srgbClr val="07131F"/>
                </a:solidFill>
                <a:latin typeface="Aptos Display" pitchFamily="34" charset="0"/>
                <a:ea typeface="Aptos Display" pitchFamily="34" charset="-122"/>
                <a:cs typeface="Aptos Display" pitchFamily="34" charset="-120"/>
              </a:rPr>
              <a:t>Healthy / low risk</a:t>
            </a:r>
            <a:endParaRPr lang="en-US" dirty="0"/>
          </a:p>
        </p:txBody>
      </p:sp>
      <p:sp>
        <p:nvSpPr>
          <p:cNvPr id="13" name="Text 11"/>
          <p:cNvSpPr/>
          <p:nvPr/>
        </p:nvSpPr>
        <p:spPr>
          <a:xfrm>
            <a:off x="841248" y="4041648"/>
            <a:ext cx="2121408" cy="914400"/>
          </a:xfrm>
          <a:prstGeom prst="rect">
            <a:avLst/>
          </a:prstGeom>
          <a:noFill/>
          <a:ln/>
        </p:spPr>
        <p:txBody>
          <a:bodyPr wrap="square" lIns="254" tIns="254" rIns="254" bIns="254" rtlCol="0" anchor="ctr">
            <a:normAutofit/>
          </a:bodyPr>
          <a:lstStyle/>
          <a:p>
            <a:pPr marL="0" indent="0" algn="ctr">
              <a:buNone/>
            </a:pPr>
            <a:r>
              <a:rPr lang="en-US" dirty="0">
                <a:solidFill>
                  <a:srgbClr val="07131F"/>
                </a:solidFill>
                <a:latin typeface="Aptos" pitchFamily="34" charset="0"/>
                <a:ea typeface="Aptos" pitchFamily="34" charset="-122"/>
                <a:cs typeface="Aptos" pitchFamily="34" charset="-120"/>
              </a:rPr>
              <a:t>Full training and competition</a:t>
            </a:r>
            <a:endParaRPr lang="en-US" dirty="0"/>
          </a:p>
          <a:p>
            <a:pPr marL="0" indent="0" algn="ctr">
              <a:buNone/>
            </a:pPr>
            <a:r>
              <a:rPr lang="en-US" dirty="0">
                <a:solidFill>
                  <a:srgbClr val="07131F"/>
                </a:solidFill>
                <a:latin typeface="Aptos" pitchFamily="34" charset="0"/>
                <a:ea typeface="Aptos" pitchFamily="34" charset="-122"/>
                <a:cs typeface="Aptos" pitchFamily="34" charset="-120"/>
              </a:rPr>
              <a:t>Routine monitoring</a:t>
            </a:r>
            <a:endParaRPr lang="en-US" dirty="0"/>
          </a:p>
        </p:txBody>
      </p:sp>
      <p:sp>
        <p:nvSpPr>
          <p:cNvPr id="14" name="Shape 12"/>
          <p:cNvSpPr/>
          <p:nvPr/>
        </p:nvSpPr>
        <p:spPr>
          <a:xfrm>
            <a:off x="3520440" y="1417320"/>
            <a:ext cx="2514600" cy="4160520"/>
          </a:xfrm>
          <a:prstGeom prst="roundRect">
            <a:avLst>
              <a:gd name="adj" fmla="val 5091"/>
            </a:avLst>
          </a:prstGeom>
          <a:solidFill>
            <a:srgbClr val="FFD60A"/>
          </a:solidFill>
          <a:ln w="12700">
            <a:solidFill>
              <a:srgbClr val="FFD60A">
                <a:alpha val="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15" name="Text 13"/>
          <p:cNvSpPr/>
          <p:nvPr/>
        </p:nvSpPr>
        <p:spPr>
          <a:xfrm>
            <a:off x="3675888" y="1691640"/>
            <a:ext cx="2194560" cy="320040"/>
          </a:xfrm>
          <a:prstGeom prst="rect">
            <a:avLst/>
          </a:prstGeom>
          <a:noFill/>
          <a:ln/>
        </p:spPr>
        <p:txBody>
          <a:bodyPr wrap="square" lIns="0" tIns="0" rIns="0" bIns="0" rtlCol="0" anchor="ctr"/>
          <a:lstStyle/>
          <a:p>
            <a:pPr marL="0" indent="0" algn="ctr">
              <a:buNone/>
            </a:pPr>
            <a:r>
              <a:rPr lang="en-US" sz="2200" b="1" dirty="0">
                <a:solidFill>
                  <a:srgbClr val="07131F"/>
                </a:solidFill>
                <a:latin typeface="Aptos Display" pitchFamily="34" charset="0"/>
                <a:ea typeface="Aptos Display" pitchFamily="34" charset="-122"/>
                <a:cs typeface="Aptos Display" pitchFamily="34" charset="-120"/>
              </a:rPr>
              <a:t>YELLOW</a:t>
            </a:r>
            <a:endParaRPr lang="en-US" sz="2200" dirty="0"/>
          </a:p>
        </p:txBody>
      </p:sp>
      <p:sp>
        <p:nvSpPr>
          <p:cNvPr id="16" name="Shape 14"/>
          <p:cNvSpPr/>
          <p:nvPr/>
        </p:nvSpPr>
        <p:spPr>
          <a:xfrm>
            <a:off x="4270248" y="2194560"/>
            <a:ext cx="1005840" cy="1005840"/>
          </a:xfrm>
          <a:prstGeom prst="ellipse">
            <a:avLst/>
          </a:prstGeom>
          <a:solidFill>
            <a:srgbClr val="07131F">
              <a:alpha val="90000"/>
            </a:srgbClr>
          </a:solidFill>
          <a:ln w="12700">
            <a:solidFill>
              <a:srgbClr val="07131F">
                <a:alpha val="0"/>
              </a:srgbClr>
            </a:solidFill>
            <a:prstDash val="solid"/>
          </a:ln>
        </p:spPr>
        <p:txBody>
          <a:bodyPr/>
          <a:lstStyle/>
          <a:p>
            <a:endParaRPr lang="en-US"/>
          </a:p>
        </p:txBody>
      </p:sp>
      <p:sp>
        <p:nvSpPr>
          <p:cNvPr id="17" name="Text 15"/>
          <p:cNvSpPr/>
          <p:nvPr/>
        </p:nvSpPr>
        <p:spPr>
          <a:xfrm>
            <a:off x="4270248" y="2441448"/>
            <a:ext cx="1005840" cy="292608"/>
          </a:xfrm>
          <a:prstGeom prst="rect">
            <a:avLst/>
          </a:prstGeom>
          <a:noFill/>
          <a:ln/>
        </p:spPr>
        <p:txBody>
          <a:bodyPr wrap="square" lIns="0" tIns="0" rIns="0" bIns="0" rtlCol="0" anchor="ctr"/>
          <a:lstStyle/>
          <a:p>
            <a:pPr marL="0" indent="0" algn="ctr">
              <a:buNone/>
            </a:pPr>
            <a:r>
              <a:rPr lang="en-US" sz="2200" b="1" dirty="0">
                <a:solidFill>
                  <a:srgbClr val="FFD60A"/>
                </a:solidFill>
                <a:latin typeface="Aptos Display" pitchFamily="34" charset="0"/>
                <a:ea typeface="Aptos Display" pitchFamily="34" charset="-122"/>
                <a:cs typeface="Aptos Display" pitchFamily="34" charset="-120"/>
              </a:rPr>
              <a:t>2</a:t>
            </a:r>
            <a:endParaRPr lang="en-US" sz="2200" dirty="0"/>
          </a:p>
        </p:txBody>
      </p:sp>
      <p:sp>
        <p:nvSpPr>
          <p:cNvPr id="18" name="Text 16"/>
          <p:cNvSpPr/>
          <p:nvPr/>
        </p:nvSpPr>
        <p:spPr>
          <a:xfrm>
            <a:off x="3685032" y="3401568"/>
            <a:ext cx="2194560" cy="420624"/>
          </a:xfrm>
          <a:prstGeom prst="rect">
            <a:avLst/>
          </a:prstGeom>
          <a:noFill/>
          <a:ln/>
        </p:spPr>
        <p:txBody>
          <a:bodyPr wrap="square" lIns="0" tIns="0" rIns="0" bIns="0" rtlCol="0" anchor="ctr">
            <a:normAutofit/>
          </a:bodyPr>
          <a:lstStyle/>
          <a:p>
            <a:pPr marL="0" indent="0" algn="ctr">
              <a:buNone/>
            </a:pPr>
            <a:r>
              <a:rPr lang="en-US" sz="2000" b="1" dirty="0">
                <a:solidFill>
                  <a:srgbClr val="07131F"/>
                </a:solidFill>
                <a:latin typeface="Aptos Display" pitchFamily="34" charset="0"/>
                <a:ea typeface="Aptos Display" pitchFamily="34" charset="-122"/>
                <a:cs typeface="Aptos Display" pitchFamily="34" charset="-120"/>
              </a:rPr>
              <a:t>Mild risk</a:t>
            </a:r>
            <a:endParaRPr lang="en-US" sz="2000" dirty="0"/>
          </a:p>
        </p:txBody>
      </p:sp>
      <p:sp>
        <p:nvSpPr>
          <p:cNvPr id="19" name="Text 17"/>
          <p:cNvSpPr/>
          <p:nvPr/>
        </p:nvSpPr>
        <p:spPr>
          <a:xfrm>
            <a:off x="3721608" y="4041648"/>
            <a:ext cx="2121408" cy="914400"/>
          </a:xfrm>
          <a:prstGeom prst="rect">
            <a:avLst/>
          </a:prstGeom>
          <a:noFill/>
          <a:ln/>
        </p:spPr>
        <p:txBody>
          <a:bodyPr wrap="square" lIns="254" tIns="254" rIns="254" bIns="254" rtlCol="0" anchor="ctr">
            <a:normAutofit lnSpcReduction="10000"/>
          </a:bodyPr>
          <a:lstStyle/>
          <a:p>
            <a:pPr marL="0" indent="0" algn="ctr">
              <a:buNone/>
            </a:pPr>
            <a:r>
              <a:rPr lang="en-US" sz="2000" dirty="0">
                <a:solidFill>
                  <a:srgbClr val="07131F"/>
                </a:solidFill>
                <a:latin typeface="Aptos" pitchFamily="34" charset="0"/>
                <a:ea typeface="Aptos" pitchFamily="34" charset="-122"/>
                <a:cs typeface="Aptos" pitchFamily="34" charset="-120"/>
              </a:rPr>
              <a:t>Participate with education</a:t>
            </a:r>
            <a:endParaRPr lang="en-US" sz="2000" dirty="0"/>
          </a:p>
          <a:p>
            <a:pPr marL="0" indent="0" algn="ctr">
              <a:buNone/>
            </a:pPr>
            <a:r>
              <a:rPr lang="en-US" sz="2000" dirty="0">
                <a:solidFill>
                  <a:srgbClr val="07131F"/>
                </a:solidFill>
                <a:latin typeface="Aptos" pitchFamily="34" charset="0"/>
                <a:ea typeface="Aptos" pitchFamily="34" charset="-122"/>
                <a:cs typeface="Aptos" pitchFamily="34" charset="-120"/>
              </a:rPr>
              <a:t>Monitor trends</a:t>
            </a:r>
            <a:endParaRPr lang="en-US" sz="2000" dirty="0"/>
          </a:p>
        </p:txBody>
      </p:sp>
      <p:sp>
        <p:nvSpPr>
          <p:cNvPr id="20" name="Shape 18"/>
          <p:cNvSpPr/>
          <p:nvPr/>
        </p:nvSpPr>
        <p:spPr>
          <a:xfrm>
            <a:off x="6400800" y="1417320"/>
            <a:ext cx="2514600" cy="4160520"/>
          </a:xfrm>
          <a:prstGeom prst="roundRect">
            <a:avLst>
              <a:gd name="adj" fmla="val 5091"/>
            </a:avLst>
          </a:prstGeom>
          <a:solidFill>
            <a:srgbClr val="FF9F0A"/>
          </a:solidFill>
          <a:ln w="12700">
            <a:solidFill>
              <a:srgbClr val="FF9F0A">
                <a:alpha val="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21" name="Text 19"/>
          <p:cNvSpPr/>
          <p:nvPr/>
        </p:nvSpPr>
        <p:spPr>
          <a:xfrm>
            <a:off x="6556248" y="1691640"/>
            <a:ext cx="2194560" cy="320040"/>
          </a:xfrm>
          <a:prstGeom prst="rect">
            <a:avLst/>
          </a:prstGeom>
          <a:noFill/>
          <a:ln/>
        </p:spPr>
        <p:txBody>
          <a:bodyPr wrap="square" lIns="0" tIns="0" rIns="0" bIns="0" rtlCol="0" anchor="ctr"/>
          <a:lstStyle/>
          <a:p>
            <a:pPr marL="0" indent="0" algn="ctr">
              <a:buNone/>
            </a:pPr>
            <a:r>
              <a:rPr lang="en-US" sz="2200" b="1" dirty="0">
                <a:solidFill>
                  <a:srgbClr val="07131F"/>
                </a:solidFill>
                <a:latin typeface="Aptos Display" pitchFamily="34" charset="0"/>
                <a:ea typeface="Aptos Display" pitchFamily="34" charset="-122"/>
                <a:cs typeface="Aptos Display" pitchFamily="34" charset="-120"/>
              </a:rPr>
              <a:t>ORANGE</a:t>
            </a:r>
            <a:endParaRPr lang="en-US" sz="2200" dirty="0"/>
          </a:p>
        </p:txBody>
      </p:sp>
      <p:sp>
        <p:nvSpPr>
          <p:cNvPr id="22" name="Shape 20"/>
          <p:cNvSpPr/>
          <p:nvPr/>
        </p:nvSpPr>
        <p:spPr>
          <a:xfrm>
            <a:off x="7150608" y="2194560"/>
            <a:ext cx="1005840" cy="1005840"/>
          </a:xfrm>
          <a:prstGeom prst="ellipse">
            <a:avLst/>
          </a:prstGeom>
          <a:solidFill>
            <a:srgbClr val="07131F">
              <a:alpha val="90000"/>
            </a:srgbClr>
          </a:solidFill>
          <a:ln w="12700">
            <a:solidFill>
              <a:srgbClr val="07131F">
                <a:alpha val="0"/>
              </a:srgbClr>
            </a:solidFill>
            <a:prstDash val="solid"/>
          </a:ln>
        </p:spPr>
        <p:txBody>
          <a:bodyPr/>
          <a:lstStyle/>
          <a:p>
            <a:endParaRPr lang="en-US"/>
          </a:p>
        </p:txBody>
      </p:sp>
      <p:sp>
        <p:nvSpPr>
          <p:cNvPr id="23" name="Text 21"/>
          <p:cNvSpPr/>
          <p:nvPr/>
        </p:nvSpPr>
        <p:spPr>
          <a:xfrm>
            <a:off x="7150608" y="2441448"/>
            <a:ext cx="1005840" cy="292608"/>
          </a:xfrm>
          <a:prstGeom prst="rect">
            <a:avLst/>
          </a:prstGeom>
          <a:noFill/>
          <a:ln/>
        </p:spPr>
        <p:txBody>
          <a:bodyPr wrap="square" lIns="0" tIns="0" rIns="0" bIns="0" rtlCol="0" anchor="ctr"/>
          <a:lstStyle/>
          <a:p>
            <a:pPr marL="0" indent="0" algn="ctr">
              <a:buNone/>
            </a:pPr>
            <a:r>
              <a:rPr lang="en-US" sz="2200" b="1" dirty="0">
                <a:solidFill>
                  <a:srgbClr val="FF9F0A"/>
                </a:solidFill>
                <a:latin typeface="Aptos Display" pitchFamily="34" charset="0"/>
                <a:ea typeface="Aptos Display" pitchFamily="34" charset="-122"/>
                <a:cs typeface="Aptos Display" pitchFamily="34" charset="-120"/>
              </a:rPr>
              <a:t>3</a:t>
            </a:r>
            <a:endParaRPr lang="en-US" sz="2200" dirty="0"/>
          </a:p>
        </p:txBody>
      </p:sp>
      <p:sp>
        <p:nvSpPr>
          <p:cNvPr id="24" name="Text 22"/>
          <p:cNvSpPr/>
          <p:nvPr/>
        </p:nvSpPr>
        <p:spPr>
          <a:xfrm>
            <a:off x="6565392" y="3401568"/>
            <a:ext cx="2194560" cy="420624"/>
          </a:xfrm>
          <a:prstGeom prst="rect">
            <a:avLst/>
          </a:prstGeom>
          <a:noFill/>
          <a:ln/>
        </p:spPr>
        <p:txBody>
          <a:bodyPr wrap="square" lIns="0" tIns="0" rIns="0" bIns="0" rtlCol="0" anchor="ctr">
            <a:normAutofit/>
          </a:bodyPr>
          <a:lstStyle/>
          <a:p>
            <a:pPr marL="0" indent="0" algn="ctr">
              <a:buNone/>
            </a:pPr>
            <a:r>
              <a:rPr lang="en-US" b="1" dirty="0">
                <a:solidFill>
                  <a:srgbClr val="07131F"/>
                </a:solidFill>
                <a:latin typeface="Aptos Display" pitchFamily="34" charset="0"/>
                <a:ea typeface="Aptos Display" pitchFamily="34" charset="-122"/>
                <a:cs typeface="Aptos Display" pitchFamily="34" charset="-120"/>
              </a:rPr>
              <a:t>Moderate-to-high risk</a:t>
            </a:r>
            <a:endParaRPr lang="en-US" dirty="0"/>
          </a:p>
        </p:txBody>
      </p:sp>
      <p:sp>
        <p:nvSpPr>
          <p:cNvPr id="25" name="Text 23"/>
          <p:cNvSpPr/>
          <p:nvPr/>
        </p:nvSpPr>
        <p:spPr>
          <a:xfrm>
            <a:off x="6601968" y="4041648"/>
            <a:ext cx="2121408" cy="914400"/>
          </a:xfrm>
          <a:prstGeom prst="rect">
            <a:avLst/>
          </a:prstGeom>
          <a:noFill/>
          <a:ln/>
        </p:spPr>
        <p:txBody>
          <a:bodyPr wrap="square" lIns="254" tIns="254" rIns="254" bIns="254" rtlCol="0" anchor="ctr">
            <a:normAutofit fontScale="92500" lnSpcReduction="20000"/>
          </a:bodyPr>
          <a:lstStyle/>
          <a:p>
            <a:pPr marL="0" indent="0" algn="ctr">
              <a:buNone/>
            </a:pPr>
            <a:r>
              <a:rPr lang="en-US" dirty="0">
                <a:solidFill>
                  <a:srgbClr val="07131F"/>
                </a:solidFill>
                <a:latin typeface="Aptos" pitchFamily="34" charset="0"/>
                <a:ea typeface="Aptos" pitchFamily="34" charset="-122"/>
                <a:cs typeface="Aptos" pitchFamily="34" charset="-120"/>
              </a:rPr>
              <a:t>Modify training</a:t>
            </a:r>
            <a:endParaRPr lang="en-US" dirty="0"/>
          </a:p>
          <a:p>
            <a:pPr marL="0" indent="0" algn="ctr">
              <a:buNone/>
            </a:pPr>
            <a:r>
              <a:rPr lang="en-US" dirty="0">
                <a:solidFill>
                  <a:srgbClr val="07131F"/>
                </a:solidFill>
                <a:latin typeface="Aptos" pitchFamily="34" charset="0"/>
                <a:ea typeface="Aptos" pitchFamily="34" charset="-122"/>
                <a:cs typeface="Aptos" pitchFamily="34" charset="-120"/>
              </a:rPr>
              <a:t>Treatment contract</a:t>
            </a:r>
            <a:endParaRPr lang="en-US" dirty="0"/>
          </a:p>
          <a:p>
            <a:pPr marL="0" indent="0" algn="ctr">
              <a:buNone/>
            </a:pPr>
            <a:r>
              <a:rPr lang="en-US" dirty="0">
                <a:solidFill>
                  <a:srgbClr val="07131F"/>
                </a:solidFill>
                <a:latin typeface="Aptos" pitchFamily="34" charset="0"/>
                <a:ea typeface="Aptos" pitchFamily="34" charset="-122"/>
                <a:cs typeface="Aptos" pitchFamily="34" charset="-120"/>
              </a:rPr>
              <a:t>Frequent reassessment</a:t>
            </a:r>
            <a:endParaRPr lang="en-US" dirty="0"/>
          </a:p>
        </p:txBody>
      </p:sp>
      <p:sp>
        <p:nvSpPr>
          <p:cNvPr id="26" name="Shape 24"/>
          <p:cNvSpPr/>
          <p:nvPr/>
        </p:nvSpPr>
        <p:spPr>
          <a:xfrm>
            <a:off x="9281160" y="1417320"/>
            <a:ext cx="2514600" cy="4160520"/>
          </a:xfrm>
          <a:prstGeom prst="roundRect">
            <a:avLst>
              <a:gd name="adj" fmla="val 5091"/>
            </a:avLst>
          </a:prstGeom>
          <a:solidFill>
            <a:srgbClr val="FF3B30"/>
          </a:solidFill>
          <a:ln w="12700">
            <a:solidFill>
              <a:srgbClr val="FF3B30">
                <a:alpha val="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27" name="Text 25"/>
          <p:cNvSpPr/>
          <p:nvPr/>
        </p:nvSpPr>
        <p:spPr>
          <a:xfrm>
            <a:off x="9436608" y="1691640"/>
            <a:ext cx="2194560" cy="320040"/>
          </a:xfrm>
          <a:prstGeom prst="rect">
            <a:avLst/>
          </a:prstGeom>
          <a:noFill/>
          <a:ln/>
        </p:spPr>
        <p:txBody>
          <a:bodyPr wrap="square" lIns="0" tIns="0" rIns="0" bIns="0" rtlCol="0" anchor="ctr"/>
          <a:lstStyle/>
          <a:p>
            <a:pPr marL="0" indent="0" algn="ctr">
              <a:buNone/>
            </a:pPr>
            <a:r>
              <a:rPr lang="en-US" sz="2200" b="1" dirty="0">
                <a:solidFill>
                  <a:srgbClr val="FFFFFF"/>
                </a:solidFill>
                <a:latin typeface="Aptos Display" pitchFamily="34" charset="0"/>
                <a:ea typeface="Aptos Display" pitchFamily="34" charset="-122"/>
                <a:cs typeface="Aptos Display" pitchFamily="34" charset="-120"/>
              </a:rPr>
              <a:t>RED</a:t>
            </a:r>
            <a:endParaRPr lang="en-US" sz="2200" dirty="0"/>
          </a:p>
        </p:txBody>
      </p:sp>
      <p:sp>
        <p:nvSpPr>
          <p:cNvPr id="28" name="Shape 26"/>
          <p:cNvSpPr/>
          <p:nvPr/>
        </p:nvSpPr>
        <p:spPr>
          <a:xfrm>
            <a:off x="10030968" y="2194560"/>
            <a:ext cx="1005840" cy="1005840"/>
          </a:xfrm>
          <a:prstGeom prst="ellipse">
            <a:avLst/>
          </a:prstGeom>
          <a:solidFill>
            <a:srgbClr val="FFFFFF">
              <a:alpha val="90000"/>
            </a:srgbClr>
          </a:solidFill>
          <a:ln w="12700">
            <a:solidFill>
              <a:srgbClr val="FFFFFF">
                <a:alpha val="0"/>
              </a:srgbClr>
            </a:solidFill>
            <a:prstDash val="solid"/>
          </a:ln>
        </p:spPr>
        <p:txBody>
          <a:bodyPr/>
          <a:lstStyle/>
          <a:p>
            <a:endParaRPr lang="en-US"/>
          </a:p>
        </p:txBody>
      </p:sp>
      <p:sp>
        <p:nvSpPr>
          <p:cNvPr id="29" name="Text 27"/>
          <p:cNvSpPr/>
          <p:nvPr/>
        </p:nvSpPr>
        <p:spPr>
          <a:xfrm>
            <a:off x="10030968" y="2441448"/>
            <a:ext cx="1005840" cy="292608"/>
          </a:xfrm>
          <a:prstGeom prst="rect">
            <a:avLst/>
          </a:prstGeom>
          <a:noFill/>
          <a:ln/>
        </p:spPr>
        <p:txBody>
          <a:bodyPr wrap="square" lIns="0" tIns="0" rIns="0" bIns="0" rtlCol="0" anchor="ctr"/>
          <a:lstStyle/>
          <a:p>
            <a:pPr marL="0" indent="0" algn="ctr">
              <a:buNone/>
            </a:pPr>
            <a:r>
              <a:rPr lang="en-US" sz="2200" b="1" dirty="0">
                <a:solidFill>
                  <a:srgbClr val="FF3B30"/>
                </a:solidFill>
                <a:latin typeface="Aptos Display" pitchFamily="34" charset="0"/>
                <a:ea typeface="Aptos Display" pitchFamily="34" charset="-122"/>
                <a:cs typeface="Aptos Display" pitchFamily="34" charset="-120"/>
              </a:rPr>
              <a:t>4</a:t>
            </a:r>
            <a:endParaRPr lang="en-US" sz="2200" dirty="0"/>
          </a:p>
        </p:txBody>
      </p:sp>
      <p:sp>
        <p:nvSpPr>
          <p:cNvPr id="30" name="Text 28"/>
          <p:cNvSpPr/>
          <p:nvPr/>
        </p:nvSpPr>
        <p:spPr>
          <a:xfrm>
            <a:off x="9445752" y="3401568"/>
            <a:ext cx="2194560" cy="420624"/>
          </a:xfrm>
          <a:prstGeom prst="rect">
            <a:avLst/>
          </a:prstGeom>
          <a:noFill/>
          <a:ln/>
        </p:spPr>
        <p:txBody>
          <a:bodyPr wrap="square" lIns="0" tIns="0" rIns="0" bIns="0" rtlCol="0" anchor="ctr">
            <a:normAutofit/>
          </a:bodyPr>
          <a:lstStyle/>
          <a:p>
            <a:pPr marL="0" indent="0" algn="ctr">
              <a:buNone/>
            </a:pPr>
            <a:r>
              <a:rPr lang="en-US" sz="2000" b="1" dirty="0">
                <a:solidFill>
                  <a:srgbClr val="FFFFFF"/>
                </a:solidFill>
                <a:latin typeface="Aptos Display" pitchFamily="34" charset="0"/>
                <a:ea typeface="Aptos Display" pitchFamily="34" charset="-122"/>
                <a:cs typeface="Aptos Display" pitchFamily="34" charset="-120"/>
              </a:rPr>
              <a:t>High clinical risk</a:t>
            </a:r>
            <a:endParaRPr lang="en-US" sz="2000" dirty="0"/>
          </a:p>
        </p:txBody>
      </p:sp>
      <p:sp>
        <p:nvSpPr>
          <p:cNvPr id="31" name="Text 29"/>
          <p:cNvSpPr/>
          <p:nvPr/>
        </p:nvSpPr>
        <p:spPr>
          <a:xfrm>
            <a:off x="9482328" y="4041648"/>
            <a:ext cx="2121408" cy="914400"/>
          </a:xfrm>
          <a:prstGeom prst="rect">
            <a:avLst/>
          </a:prstGeom>
          <a:noFill/>
          <a:ln/>
        </p:spPr>
        <p:txBody>
          <a:bodyPr wrap="square" lIns="254" tIns="254" rIns="254" bIns="254" rtlCol="0" anchor="ctr">
            <a:normAutofit/>
          </a:bodyPr>
          <a:lstStyle/>
          <a:p>
            <a:pPr marL="0" indent="0" algn="ctr">
              <a:buNone/>
            </a:pPr>
            <a:r>
              <a:rPr lang="en-US" dirty="0">
                <a:solidFill>
                  <a:srgbClr val="FFFFFF"/>
                </a:solidFill>
                <a:latin typeface="Aptos" pitchFamily="34" charset="0"/>
                <a:ea typeface="Aptos" pitchFamily="34" charset="-122"/>
                <a:cs typeface="Aptos" pitchFamily="34" charset="-120"/>
              </a:rPr>
              <a:t>Consider removal</a:t>
            </a:r>
            <a:endParaRPr lang="en-US" dirty="0"/>
          </a:p>
          <a:p>
            <a:pPr marL="0" indent="0" algn="ctr">
              <a:buNone/>
            </a:pPr>
            <a:r>
              <a:rPr lang="en-US" dirty="0">
                <a:solidFill>
                  <a:srgbClr val="FFFFFF"/>
                </a:solidFill>
                <a:latin typeface="Aptos" pitchFamily="34" charset="0"/>
                <a:ea typeface="Aptos" pitchFamily="34" charset="-122"/>
                <a:cs typeface="Aptos" pitchFamily="34" charset="-120"/>
              </a:rPr>
              <a:t>Medical stabilization</a:t>
            </a:r>
            <a:endParaRPr lang="en-US" dirty="0"/>
          </a:p>
          <a:p>
            <a:pPr marL="0" indent="0" algn="ctr">
              <a:buNone/>
            </a:pPr>
            <a:r>
              <a:rPr lang="en-US" dirty="0">
                <a:solidFill>
                  <a:srgbClr val="FFFFFF"/>
                </a:solidFill>
                <a:latin typeface="Aptos" pitchFamily="34" charset="0"/>
                <a:ea typeface="Aptos" pitchFamily="34" charset="-122"/>
                <a:cs typeface="Aptos" pitchFamily="34" charset="-120"/>
              </a:rPr>
              <a:t>No “push through”</a:t>
            </a:r>
            <a:endParaRPr lang="en-US" dirty="0"/>
          </a:p>
        </p:txBody>
      </p:sp>
      <p:sp>
        <p:nvSpPr>
          <p:cNvPr id="32" name="Text 30"/>
          <p:cNvSpPr/>
          <p:nvPr/>
        </p:nvSpPr>
        <p:spPr>
          <a:xfrm>
            <a:off x="1051560" y="5961888"/>
            <a:ext cx="10058400" cy="274320"/>
          </a:xfrm>
          <a:prstGeom prst="rect">
            <a:avLst/>
          </a:prstGeom>
          <a:noFill/>
          <a:ln/>
        </p:spPr>
        <p:txBody>
          <a:bodyPr wrap="square" lIns="0" tIns="0" rIns="0" bIns="0" rtlCol="0" anchor="ctr"/>
          <a:lstStyle/>
          <a:p>
            <a:pPr marL="0" indent="0" algn="ctr">
              <a:buNone/>
            </a:pPr>
            <a:r>
              <a:rPr lang="en-US" sz="1850" b="1" dirty="0">
                <a:solidFill>
                  <a:srgbClr val="F7FAFC"/>
                </a:solidFill>
                <a:latin typeface="Aptos Display" pitchFamily="34" charset="0"/>
                <a:ea typeface="Aptos Display" pitchFamily="34" charset="-122"/>
                <a:cs typeface="Aptos Display" pitchFamily="34" charset="-120"/>
              </a:rPr>
              <a:t>CAT2 is not a punishment tool. It makes risk visible and protects the athlete and the team.</a:t>
            </a:r>
            <a:endParaRPr lang="en-US" sz="1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22">
    <p:bg>
      <p:bgPr>
        <a:solidFill>
          <a:srgbClr val="07131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FF3B30"/>
          </a:solidFill>
          <a:ln w="12700">
            <a:solidFill>
              <a:srgbClr val="FF3B30">
                <a:alpha val="0"/>
              </a:srgbClr>
            </a:solidFill>
            <a:prstDash val="solid"/>
          </a:ln>
        </p:spPr>
        <p:txBody>
          <a:bodyPr/>
          <a:lstStyle/>
          <a:p>
            <a:endParaRPr lang="en-US"/>
          </a:p>
        </p:txBody>
      </p:sp>
      <p:sp>
        <p:nvSpPr>
          <p:cNvPr id="3" name="Shape 1"/>
          <p:cNvSpPr/>
          <p:nvPr/>
        </p:nvSpPr>
        <p:spPr>
          <a:xfrm>
            <a:off x="0" y="6784848"/>
            <a:ext cx="12191695" cy="73152"/>
          </a:xfrm>
          <a:prstGeom prst="rect">
            <a:avLst/>
          </a:prstGeom>
          <a:solidFill>
            <a:srgbClr val="64D2FF">
              <a:alpha val="65000"/>
            </a:srgbClr>
          </a:solidFill>
          <a:ln w="12700">
            <a:solidFill>
              <a:srgbClr val="64D2FF">
                <a:alpha val="0"/>
              </a:srgbClr>
            </a:solidFill>
            <a:prstDash val="solid"/>
          </a:ln>
        </p:spPr>
        <p:txBody>
          <a:bodyPr/>
          <a:lstStyle/>
          <a:p>
            <a:endParaRPr lang="en-US"/>
          </a:p>
        </p:txBody>
      </p:sp>
      <p:sp>
        <p:nvSpPr>
          <p:cNvPr id="4" name="Text 2"/>
          <p:cNvSpPr/>
          <p:nvPr/>
        </p:nvSpPr>
        <p:spPr>
          <a:xfrm>
            <a:off x="411480" y="6428232"/>
            <a:ext cx="4572000" cy="201168"/>
          </a:xfrm>
          <a:prstGeom prst="rect">
            <a:avLst/>
          </a:prstGeom>
          <a:noFill/>
          <a:ln/>
        </p:spPr>
        <p:txBody>
          <a:bodyPr wrap="square" lIns="0" tIns="0" rIns="0" bIns="0" rtlCol="0" anchor="ctr"/>
          <a:lstStyle/>
          <a:p>
            <a:pPr marL="0" indent="0">
              <a:buNone/>
            </a:pPr>
            <a:r>
              <a:rPr lang="en-US" sz="850" b="1" dirty="0">
                <a:solidFill>
                  <a:srgbClr val="B9C7D3"/>
                </a:solidFill>
                <a:latin typeface="Aptos" pitchFamily="34" charset="0"/>
                <a:ea typeface="Aptos" pitchFamily="34" charset="-122"/>
                <a:cs typeface="Aptos" pitchFamily="34" charset="-120"/>
              </a:rPr>
              <a:t>BACKUP</a:t>
            </a:r>
            <a:endParaRPr lang="en-US" sz="850" dirty="0"/>
          </a:p>
        </p:txBody>
      </p:sp>
      <p:sp>
        <p:nvSpPr>
          <p:cNvPr id="5" name="Text 3"/>
          <p:cNvSpPr/>
          <p:nvPr/>
        </p:nvSpPr>
        <p:spPr>
          <a:xfrm>
            <a:off x="11539728" y="6382512"/>
            <a:ext cx="320040" cy="201168"/>
          </a:xfrm>
          <a:prstGeom prst="rect">
            <a:avLst/>
          </a:prstGeom>
          <a:noFill/>
          <a:ln/>
        </p:spPr>
        <p:txBody>
          <a:bodyPr wrap="square" lIns="0" tIns="0" rIns="0" bIns="0" rtlCol="0" anchor="ctr"/>
          <a:lstStyle/>
          <a:p>
            <a:pPr marL="0" indent="0" algn="r">
              <a:buNone/>
            </a:pPr>
            <a:r>
              <a:rPr lang="en-US" sz="850" b="1" dirty="0">
                <a:solidFill>
                  <a:srgbClr val="B9C7D3"/>
                </a:solidFill>
                <a:latin typeface="Aptos" pitchFamily="34" charset="0"/>
                <a:ea typeface="Aptos" pitchFamily="34" charset="-122"/>
                <a:cs typeface="Aptos" pitchFamily="34" charset="-120"/>
              </a:rPr>
              <a:t>22</a:t>
            </a:r>
            <a:endParaRPr lang="en-US" sz="850" dirty="0"/>
          </a:p>
        </p:txBody>
      </p:sp>
      <p:sp>
        <p:nvSpPr>
          <p:cNvPr id="6" name="Text 4"/>
          <p:cNvSpPr/>
          <p:nvPr/>
        </p:nvSpPr>
        <p:spPr>
          <a:xfrm>
            <a:off x="502920" y="411480"/>
            <a:ext cx="10972800" cy="566928"/>
          </a:xfrm>
          <a:prstGeom prst="rect">
            <a:avLst/>
          </a:prstGeom>
          <a:noFill/>
          <a:ln/>
        </p:spPr>
        <p:txBody>
          <a:bodyPr wrap="square" lIns="0" tIns="0" rIns="0" bIns="0" rtlCol="0" anchor="ctr">
            <a:normAutofit/>
          </a:bodyPr>
          <a:lstStyle/>
          <a:p>
            <a:pPr marL="0" indent="0">
              <a:buNone/>
            </a:pPr>
            <a:r>
              <a:rPr lang="en-US" sz="3400" b="1" dirty="0">
                <a:solidFill>
                  <a:srgbClr val="F7FAFC"/>
                </a:solidFill>
                <a:latin typeface="Aptos Display" pitchFamily="34" charset="0"/>
                <a:ea typeface="Aptos Display" pitchFamily="34" charset="-122"/>
                <a:cs typeface="Aptos Display" pitchFamily="34" charset="-120"/>
              </a:rPr>
              <a:t>Differential diagnosis for REDs-like presentations</a:t>
            </a:r>
            <a:endParaRPr lang="en-US" sz="3400" dirty="0"/>
          </a:p>
        </p:txBody>
      </p:sp>
      <p:sp>
        <p:nvSpPr>
          <p:cNvPr id="7" name="Text 5"/>
          <p:cNvSpPr/>
          <p:nvPr/>
        </p:nvSpPr>
        <p:spPr>
          <a:xfrm>
            <a:off x="502920" y="1051560"/>
            <a:ext cx="10972800" cy="320040"/>
          </a:xfrm>
          <a:prstGeom prst="rect">
            <a:avLst/>
          </a:prstGeom>
          <a:noFill/>
          <a:ln/>
        </p:spPr>
        <p:txBody>
          <a:bodyPr wrap="square" lIns="0" tIns="0" rIns="0" bIns="0" rtlCol="0" anchor="ctr">
            <a:normAutofit/>
          </a:bodyPr>
          <a:lstStyle/>
          <a:p>
            <a:pPr marL="0" indent="0">
              <a:buNone/>
            </a:pPr>
            <a:endParaRPr lang="en-US" dirty="0"/>
          </a:p>
        </p:txBody>
      </p:sp>
      <p:sp>
        <p:nvSpPr>
          <p:cNvPr id="8" name="Shape 6"/>
          <p:cNvSpPr/>
          <p:nvPr/>
        </p:nvSpPr>
        <p:spPr>
          <a:xfrm>
            <a:off x="777240" y="1600200"/>
            <a:ext cx="10652760" cy="676656"/>
          </a:xfrm>
          <a:prstGeom prst="roundRect">
            <a:avLst>
              <a:gd name="adj" fmla="val 16216"/>
            </a:avLst>
          </a:prstGeom>
          <a:solidFill>
            <a:srgbClr val="0F2A42"/>
          </a:solidFill>
          <a:ln w="15240">
            <a:solidFill>
              <a:srgbClr val="64D2FF">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9" name="Shape 7"/>
          <p:cNvSpPr/>
          <p:nvPr/>
        </p:nvSpPr>
        <p:spPr>
          <a:xfrm>
            <a:off x="777240" y="1600200"/>
            <a:ext cx="64008" cy="676656"/>
          </a:xfrm>
          <a:prstGeom prst="rect">
            <a:avLst/>
          </a:prstGeom>
          <a:solidFill>
            <a:srgbClr val="64D2FF"/>
          </a:solidFill>
          <a:ln w="12700">
            <a:solidFill>
              <a:srgbClr val="64D2FF">
                <a:alpha val="0"/>
              </a:srgbClr>
            </a:solidFill>
            <a:prstDash val="solid"/>
          </a:ln>
        </p:spPr>
        <p:txBody>
          <a:bodyPr/>
          <a:lstStyle/>
          <a:p>
            <a:endParaRPr lang="en-US"/>
          </a:p>
        </p:txBody>
      </p:sp>
      <p:sp>
        <p:nvSpPr>
          <p:cNvPr id="10" name="Text 8"/>
          <p:cNvSpPr/>
          <p:nvPr/>
        </p:nvSpPr>
        <p:spPr>
          <a:xfrm>
            <a:off x="978408" y="1764792"/>
            <a:ext cx="10305288" cy="310896"/>
          </a:xfrm>
          <a:prstGeom prst="rect">
            <a:avLst/>
          </a:prstGeom>
          <a:noFill/>
          <a:ln/>
        </p:spPr>
        <p:txBody>
          <a:bodyPr wrap="square" lIns="0" tIns="0" rIns="0" bIns="0" rtlCol="0" anchor="ctr">
            <a:normAutofit/>
          </a:bodyPr>
          <a:lstStyle/>
          <a:p>
            <a:pPr marL="0" indent="0">
              <a:buNone/>
            </a:pPr>
            <a:r>
              <a:rPr lang="en-US" sz="2000" b="1" dirty="0">
                <a:solidFill>
                  <a:srgbClr val="F7FAFC"/>
                </a:solidFill>
                <a:latin typeface="Aptos Display" pitchFamily="34" charset="0"/>
                <a:ea typeface="Aptos Display" pitchFamily="34" charset="-122"/>
                <a:cs typeface="Aptos Display" pitchFamily="34" charset="-120"/>
              </a:rPr>
              <a:t>Fatigue/performance drop</a:t>
            </a:r>
            <a:endParaRPr lang="en-US" sz="2000" dirty="0"/>
          </a:p>
        </p:txBody>
      </p:sp>
      <p:sp>
        <p:nvSpPr>
          <p:cNvPr id="11" name="Text 9"/>
          <p:cNvSpPr/>
          <p:nvPr/>
        </p:nvSpPr>
        <p:spPr>
          <a:xfrm>
            <a:off x="978408" y="1984248"/>
            <a:ext cx="10305288" cy="411480"/>
          </a:xfrm>
          <a:prstGeom prst="rect">
            <a:avLst/>
          </a:prstGeom>
          <a:noFill/>
          <a:ln/>
        </p:spPr>
        <p:txBody>
          <a:bodyPr wrap="square" lIns="254" tIns="254" rIns="254" bIns="254" rtlCol="0" anchor="ctr">
            <a:normAutofit/>
          </a:bodyPr>
          <a:lstStyle/>
          <a:p>
            <a:pPr marL="0" indent="0">
              <a:buNone/>
            </a:pPr>
            <a:r>
              <a:rPr lang="en-US" dirty="0">
                <a:solidFill>
                  <a:srgbClr val="B9C7D3"/>
                </a:solidFill>
                <a:latin typeface="Aptos" pitchFamily="34" charset="0"/>
                <a:ea typeface="Aptos" pitchFamily="34" charset="-122"/>
                <a:cs typeface="Aptos" pitchFamily="34" charset="-120"/>
              </a:rPr>
              <a:t>iron deficiency, sleep disorder, depression/anxiety, viral illness, overtraining, thyroid disease</a:t>
            </a:r>
            <a:endParaRPr lang="en-US" dirty="0"/>
          </a:p>
        </p:txBody>
      </p:sp>
      <p:sp>
        <p:nvSpPr>
          <p:cNvPr id="12" name="Shape 10"/>
          <p:cNvSpPr/>
          <p:nvPr/>
        </p:nvSpPr>
        <p:spPr>
          <a:xfrm>
            <a:off x="777240" y="2386584"/>
            <a:ext cx="10652760" cy="676656"/>
          </a:xfrm>
          <a:prstGeom prst="roundRect">
            <a:avLst>
              <a:gd name="adj" fmla="val 16216"/>
            </a:avLst>
          </a:prstGeom>
          <a:solidFill>
            <a:srgbClr val="0F2A42"/>
          </a:solidFill>
          <a:ln w="15240">
            <a:solidFill>
              <a:srgbClr val="BF5AF2">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13" name="Shape 11"/>
          <p:cNvSpPr/>
          <p:nvPr/>
        </p:nvSpPr>
        <p:spPr>
          <a:xfrm>
            <a:off x="777240" y="2386584"/>
            <a:ext cx="64008" cy="676656"/>
          </a:xfrm>
          <a:prstGeom prst="rect">
            <a:avLst/>
          </a:prstGeom>
          <a:solidFill>
            <a:srgbClr val="BF5AF2"/>
          </a:solidFill>
          <a:ln w="12700">
            <a:solidFill>
              <a:srgbClr val="BF5AF2">
                <a:alpha val="0"/>
              </a:srgbClr>
            </a:solidFill>
            <a:prstDash val="solid"/>
          </a:ln>
        </p:spPr>
        <p:txBody>
          <a:bodyPr/>
          <a:lstStyle/>
          <a:p>
            <a:endParaRPr lang="en-US"/>
          </a:p>
        </p:txBody>
      </p:sp>
      <p:sp>
        <p:nvSpPr>
          <p:cNvPr id="14" name="Text 12"/>
          <p:cNvSpPr/>
          <p:nvPr/>
        </p:nvSpPr>
        <p:spPr>
          <a:xfrm>
            <a:off x="978408" y="2551176"/>
            <a:ext cx="10305288" cy="310896"/>
          </a:xfrm>
          <a:prstGeom prst="rect">
            <a:avLst/>
          </a:prstGeom>
          <a:noFill/>
          <a:ln/>
        </p:spPr>
        <p:txBody>
          <a:bodyPr wrap="square" lIns="0" tIns="0" rIns="0" bIns="0" rtlCol="0" anchor="ctr">
            <a:normAutofit/>
          </a:bodyPr>
          <a:lstStyle/>
          <a:p>
            <a:pPr marL="0" indent="0">
              <a:buNone/>
            </a:pPr>
            <a:r>
              <a:rPr lang="en-US" sz="2000" b="1" dirty="0">
                <a:solidFill>
                  <a:srgbClr val="F7FAFC"/>
                </a:solidFill>
                <a:latin typeface="Aptos Display" pitchFamily="34" charset="0"/>
                <a:ea typeface="Aptos Display" pitchFamily="34" charset="-122"/>
                <a:cs typeface="Aptos Display" pitchFamily="34" charset="-120"/>
              </a:rPr>
              <a:t>Amenorrhea</a:t>
            </a:r>
            <a:endParaRPr lang="en-US" sz="1700" dirty="0"/>
          </a:p>
        </p:txBody>
      </p:sp>
      <p:sp>
        <p:nvSpPr>
          <p:cNvPr id="15" name="Text 13"/>
          <p:cNvSpPr/>
          <p:nvPr/>
        </p:nvSpPr>
        <p:spPr>
          <a:xfrm>
            <a:off x="978408" y="2615184"/>
            <a:ext cx="10305288" cy="630936"/>
          </a:xfrm>
          <a:prstGeom prst="rect">
            <a:avLst/>
          </a:prstGeom>
          <a:noFill/>
          <a:ln/>
        </p:spPr>
        <p:txBody>
          <a:bodyPr wrap="square" lIns="254" tIns="254" rIns="254" bIns="254" rtlCol="0" anchor="ctr">
            <a:normAutofit/>
          </a:bodyPr>
          <a:lstStyle/>
          <a:p>
            <a:pPr marL="0" indent="0">
              <a:buNone/>
            </a:pPr>
            <a:r>
              <a:rPr lang="en-US" dirty="0">
                <a:solidFill>
                  <a:srgbClr val="B9C7D3"/>
                </a:solidFill>
                <a:latin typeface="Aptos" pitchFamily="34" charset="0"/>
                <a:ea typeface="Aptos" pitchFamily="34" charset="-122"/>
                <a:cs typeface="Aptos" pitchFamily="34" charset="-120"/>
              </a:rPr>
              <a:t>pregnancy, PCOS, thyroid/prolactin disease, primary ovarian insufficiency, medications</a:t>
            </a:r>
            <a:endParaRPr lang="en-US" dirty="0"/>
          </a:p>
        </p:txBody>
      </p:sp>
      <p:sp>
        <p:nvSpPr>
          <p:cNvPr id="16" name="Shape 14"/>
          <p:cNvSpPr/>
          <p:nvPr/>
        </p:nvSpPr>
        <p:spPr>
          <a:xfrm>
            <a:off x="777240" y="3172968"/>
            <a:ext cx="10652760" cy="676656"/>
          </a:xfrm>
          <a:prstGeom prst="roundRect">
            <a:avLst>
              <a:gd name="adj" fmla="val 16216"/>
            </a:avLst>
          </a:prstGeom>
          <a:solidFill>
            <a:srgbClr val="0F2A42"/>
          </a:solidFill>
          <a:ln w="15240">
            <a:solidFill>
              <a:srgbClr val="FF9F0A">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17" name="Shape 15"/>
          <p:cNvSpPr/>
          <p:nvPr/>
        </p:nvSpPr>
        <p:spPr>
          <a:xfrm>
            <a:off x="777240" y="3172968"/>
            <a:ext cx="64008" cy="676656"/>
          </a:xfrm>
          <a:prstGeom prst="rect">
            <a:avLst/>
          </a:prstGeom>
          <a:solidFill>
            <a:srgbClr val="FF9F0A"/>
          </a:solidFill>
          <a:ln w="12700">
            <a:solidFill>
              <a:srgbClr val="FF9F0A">
                <a:alpha val="0"/>
              </a:srgbClr>
            </a:solidFill>
            <a:prstDash val="solid"/>
          </a:ln>
        </p:spPr>
        <p:txBody>
          <a:bodyPr/>
          <a:lstStyle/>
          <a:p>
            <a:endParaRPr lang="en-US"/>
          </a:p>
        </p:txBody>
      </p:sp>
      <p:sp>
        <p:nvSpPr>
          <p:cNvPr id="18" name="Text 16"/>
          <p:cNvSpPr/>
          <p:nvPr/>
        </p:nvSpPr>
        <p:spPr>
          <a:xfrm>
            <a:off x="978408" y="3337560"/>
            <a:ext cx="10305288" cy="310896"/>
          </a:xfrm>
          <a:prstGeom prst="rect">
            <a:avLst/>
          </a:prstGeom>
          <a:noFill/>
          <a:ln/>
        </p:spPr>
        <p:txBody>
          <a:bodyPr wrap="square" lIns="0" tIns="0" rIns="0" bIns="0" rtlCol="0" anchor="ctr">
            <a:normAutofit/>
          </a:bodyPr>
          <a:lstStyle/>
          <a:p>
            <a:pPr marL="0" indent="0">
              <a:buNone/>
            </a:pPr>
            <a:r>
              <a:rPr lang="en-US" sz="2000" b="1" dirty="0">
                <a:solidFill>
                  <a:srgbClr val="F7FAFC"/>
                </a:solidFill>
                <a:latin typeface="Aptos Display" pitchFamily="34" charset="0"/>
                <a:ea typeface="Aptos Display" pitchFamily="34" charset="-122"/>
                <a:cs typeface="Aptos Display" pitchFamily="34" charset="-120"/>
              </a:rPr>
              <a:t>Low testosterone</a:t>
            </a:r>
            <a:endParaRPr lang="en-US" sz="2000" dirty="0"/>
          </a:p>
        </p:txBody>
      </p:sp>
      <p:sp>
        <p:nvSpPr>
          <p:cNvPr id="19" name="Text 17"/>
          <p:cNvSpPr/>
          <p:nvPr/>
        </p:nvSpPr>
        <p:spPr>
          <a:xfrm>
            <a:off x="978408" y="3401568"/>
            <a:ext cx="10305288" cy="548640"/>
          </a:xfrm>
          <a:prstGeom prst="rect">
            <a:avLst/>
          </a:prstGeom>
          <a:noFill/>
          <a:ln/>
        </p:spPr>
        <p:txBody>
          <a:bodyPr wrap="square" lIns="254" tIns="254" rIns="254" bIns="254" rtlCol="0" anchor="ctr">
            <a:normAutofit/>
          </a:bodyPr>
          <a:lstStyle/>
          <a:p>
            <a:pPr marL="0" indent="0">
              <a:buNone/>
            </a:pPr>
            <a:r>
              <a:rPr lang="en-US" dirty="0">
                <a:solidFill>
                  <a:srgbClr val="B9C7D3"/>
                </a:solidFill>
                <a:latin typeface="Aptos" pitchFamily="34" charset="0"/>
                <a:ea typeface="Aptos" pitchFamily="34" charset="-122"/>
                <a:cs typeface="Aptos" pitchFamily="34" charset="-120"/>
              </a:rPr>
              <a:t>primary/secondary hypogonadism, medications, sleep deprivation, pituitary disease</a:t>
            </a:r>
            <a:endParaRPr lang="en-US" dirty="0"/>
          </a:p>
        </p:txBody>
      </p:sp>
      <p:sp>
        <p:nvSpPr>
          <p:cNvPr id="20" name="Shape 18"/>
          <p:cNvSpPr/>
          <p:nvPr/>
        </p:nvSpPr>
        <p:spPr>
          <a:xfrm>
            <a:off x="777240" y="3959352"/>
            <a:ext cx="10652760" cy="676656"/>
          </a:xfrm>
          <a:prstGeom prst="roundRect">
            <a:avLst>
              <a:gd name="adj" fmla="val 16216"/>
            </a:avLst>
          </a:prstGeom>
          <a:solidFill>
            <a:srgbClr val="0F2A42"/>
          </a:solidFill>
          <a:ln w="15240">
            <a:solidFill>
              <a:srgbClr val="FF3B30">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21" name="Shape 19"/>
          <p:cNvSpPr/>
          <p:nvPr/>
        </p:nvSpPr>
        <p:spPr>
          <a:xfrm>
            <a:off x="777240" y="3959352"/>
            <a:ext cx="64008" cy="676656"/>
          </a:xfrm>
          <a:prstGeom prst="rect">
            <a:avLst/>
          </a:prstGeom>
          <a:solidFill>
            <a:srgbClr val="FF3B30"/>
          </a:solidFill>
          <a:ln w="12700">
            <a:solidFill>
              <a:srgbClr val="FF3B30">
                <a:alpha val="0"/>
              </a:srgbClr>
            </a:solidFill>
            <a:prstDash val="solid"/>
          </a:ln>
        </p:spPr>
        <p:txBody>
          <a:bodyPr/>
          <a:lstStyle/>
          <a:p>
            <a:endParaRPr lang="en-US"/>
          </a:p>
        </p:txBody>
      </p:sp>
      <p:sp>
        <p:nvSpPr>
          <p:cNvPr id="22" name="Text 20"/>
          <p:cNvSpPr/>
          <p:nvPr/>
        </p:nvSpPr>
        <p:spPr>
          <a:xfrm>
            <a:off x="978408" y="4123944"/>
            <a:ext cx="10305288" cy="310896"/>
          </a:xfrm>
          <a:prstGeom prst="rect">
            <a:avLst/>
          </a:prstGeom>
          <a:noFill/>
          <a:ln/>
        </p:spPr>
        <p:txBody>
          <a:bodyPr wrap="square" lIns="0" tIns="0" rIns="0" bIns="0" rtlCol="0" anchor="ctr">
            <a:normAutofit/>
          </a:bodyPr>
          <a:lstStyle/>
          <a:p>
            <a:pPr marL="0" indent="0">
              <a:buNone/>
            </a:pPr>
            <a:r>
              <a:rPr lang="en-US" sz="2000" b="1" dirty="0">
                <a:solidFill>
                  <a:srgbClr val="F7FAFC"/>
                </a:solidFill>
                <a:latin typeface="Aptos Display" pitchFamily="34" charset="0"/>
                <a:ea typeface="Aptos Display" pitchFamily="34" charset="-122"/>
                <a:cs typeface="Aptos Display" pitchFamily="34" charset="-120"/>
              </a:rPr>
              <a:t>Bone stress injury</a:t>
            </a:r>
            <a:endParaRPr lang="en-US" sz="2000" dirty="0"/>
          </a:p>
        </p:txBody>
      </p:sp>
      <p:sp>
        <p:nvSpPr>
          <p:cNvPr id="23" name="Text 21"/>
          <p:cNvSpPr/>
          <p:nvPr/>
        </p:nvSpPr>
        <p:spPr>
          <a:xfrm>
            <a:off x="978408" y="4187952"/>
            <a:ext cx="10305288" cy="566928"/>
          </a:xfrm>
          <a:prstGeom prst="rect">
            <a:avLst/>
          </a:prstGeom>
          <a:noFill/>
          <a:ln/>
        </p:spPr>
        <p:txBody>
          <a:bodyPr wrap="square" lIns="254" tIns="254" rIns="254" bIns="254" rtlCol="0" anchor="ctr">
            <a:normAutofit/>
          </a:bodyPr>
          <a:lstStyle/>
          <a:p>
            <a:pPr marL="0" indent="0">
              <a:buNone/>
            </a:pPr>
            <a:r>
              <a:rPr lang="en-US" dirty="0">
                <a:solidFill>
                  <a:srgbClr val="B9C7D3"/>
                </a:solidFill>
                <a:latin typeface="Aptos" pitchFamily="34" charset="0"/>
                <a:ea typeface="Aptos" pitchFamily="34" charset="-122"/>
                <a:cs typeface="Aptos" pitchFamily="34" charset="-120"/>
              </a:rPr>
              <a:t>training error, vitamin D deficiency, low BMD, biomechanics, metabolic bone disease</a:t>
            </a:r>
            <a:endParaRPr lang="en-US" dirty="0"/>
          </a:p>
        </p:txBody>
      </p:sp>
      <p:sp>
        <p:nvSpPr>
          <p:cNvPr id="24" name="Shape 22"/>
          <p:cNvSpPr/>
          <p:nvPr/>
        </p:nvSpPr>
        <p:spPr>
          <a:xfrm>
            <a:off x="777240" y="4745736"/>
            <a:ext cx="10652760" cy="676656"/>
          </a:xfrm>
          <a:prstGeom prst="roundRect">
            <a:avLst>
              <a:gd name="adj" fmla="val 16216"/>
            </a:avLst>
          </a:prstGeom>
          <a:solidFill>
            <a:srgbClr val="0F2A42"/>
          </a:solidFill>
          <a:ln w="15240">
            <a:solidFill>
              <a:srgbClr val="32D74B">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25" name="Shape 23"/>
          <p:cNvSpPr/>
          <p:nvPr/>
        </p:nvSpPr>
        <p:spPr>
          <a:xfrm>
            <a:off x="777240" y="4745736"/>
            <a:ext cx="64008" cy="676656"/>
          </a:xfrm>
          <a:prstGeom prst="rect">
            <a:avLst/>
          </a:prstGeom>
          <a:solidFill>
            <a:srgbClr val="32D74B"/>
          </a:solidFill>
          <a:ln w="12700">
            <a:solidFill>
              <a:srgbClr val="32D74B">
                <a:alpha val="0"/>
              </a:srgbClr>
            </a:solidFill>
            <a:prstDash val="solid"/>
          </a:ln>
        </p:spPr>
        <p:txBody>
          <a:bodyPr/>
          <a:lstStyle/>
          <a:p>
            <a:endParaRPr lang="en-US"/>
          </a:p>
        </p:txBody>
      </p:sp>
      <p:sp>
        <p:nvSpPr>
          <p:cNvPr id="26" name="Text 24"/>
          <p:cNvSpPr/>
          <p:nvPr/>
        </p:nvSpPr>
        <p:spPr>
          <a:xfrm>
            <a:off x="978408" y="4910328"/>
            <a:ext cx="10305288" cy="310896"/>
          </a:xfrm>
          <a:prstGeom prst="rect">
            <a:avLst/>
          </a:prstGeom>
          <a:noFill/>
          <a:ln/>
        </p:spPr>
        <p:txBody>
          <a:bodyPr wrap="square" lIns="0" tIns="0" rIns="0" bIns="0" rtlCol="0" anchor="ctr">
            <a:normAutofit/>
          </a:bodyPr>
          <a:lstStyle/>
          <a:p>
            <a:pPr marL="0" indent="0">
              <a:buNone/>
            </a:pPr>
            <a:r>
              <a:rPr lang="en-US" sz="2000" b="1" dirty="0">
                <a:solidFill>
                  <a:srgbClr val="F7FAFC"/>
                </a:solidFill>
                <a:latin typeface="Aptos Display" pitchFamily="34" charset="0"/>
                <a:ea typeface="Aptos Display" pitchFamily="34" charset="-122"/>
                <a:cs typeface="Aptos Display" pitchFamily="34" charset="-120"/>
              </a:rPr>
              <a:t>Bradycardia/dizziness</a:t>
            </a:r>
            <a:endParaRPr lang="en-US" sz="2000" dirty="0"/>
          </a:p>
        </p:txBody>
      </p:sp>
      <p:sp>
        <p:nvSpPr>
          <p:cNvPr id="27" name="Text 25"/>
          <p:cNvSpPr/>
          <p:nvPr/>
        </p:nvSpPr>
        <p:spPr>
          <a:xfrm>
            <a:off x="978408" y="5038344"/>
            <a:ext cx="10305288" cy="475488"/>
          </a:xfrm>
          <a:prstGeom prst="rect">
            <a:avLst/>
          </a:prstGeom>
          <a:noFill/>
          <a:ln/>
        </p:spPr>
        <p:txBody>
          <a:bodyPr wrap="square" lIns="254" tIns="254" rIns="254" bIns="254" rtlCol="0" anchor="ctr">
            <a:normAutofit/>
          </a:bodyPr>
          <a:lstStyle/>
          <a:p>
            <a:pPr marL="0" indent="0">
              <a:buNone/>
            </a:pPr>
            <a:r>
              <a:rPr lang="en-US" dirty="0">
                <a:solidFill>
                  <a:srgbClr val="B9C7D3"/>
                </a:solidFill>
                <a:latin typeface="Aptos" pitchFamily="34" charset="0"/>
                <a:ea typeface="Aptos" pitchFamily="34" charset="-122"/>
                <a:cs typeface="Aptos" pitchFamily="34" charset="-120"/>
              </a:rPr>
              <a:t>conditioning, dehydration, arrhythmia, eating disorder, medications</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3">
    <p:bg>
      <p:bgPr>
        <a:solidFill>
          <a:srgbClr val="07131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FF3B30"/>
          </a:solidFill>
          <a:ln w="12700">
            <a:solidFill>
              <a:srgbClr val="FF3B30">
                <a:alpha val="0"/>
              </a:srgbClr>
            </a:solidFill>
            <a:prstDash val="solid"/>
          </a:ln>
        </p:spPr>
        <p:txBody>
          <a:bodyPr/>
          <a:lstStyle/>
          <a:p>
            <a:endParaRPr lang="en-US"/>
          </a:p>
        </p:txBody>
      </p:sp>
      <p:sp>
        <p:nvSpPr>
          <p:cNvPr id="3" name="Shape 1"/>
          <p:cNvSpPr/>
          <p:nvPr/>
        </p:nvSpPr>
        <p:spPr>
          <a:xfrm>
            <a:off x="0" y="6784848"/>
            <a:ext cx="12191695" cy="73152"/>
          </a:xfrm>
          <a:prstGeom prst="rect">
            <a:avLst/>
          </a:prstGeom>
          <a:solidFill>
            <a:srgbClr val="64D2FF">
              <a:alpha val="65000"/>
            </a:srgbClr>
          </a:solidFill>
          <a:ln w="12700">
            <a:solidFill>
              <a:srgbClr val="64D2FF">
                <a:alpha val="0"/>
              </a:srgbClr>
            </a:solidFill>
            <a:prstDash val="solid"/>
          </a:ln>
        </p:spPr>
        <p:txBody>
          <a:bodyPr/>
          <a:lstStyle/>
          <a:p>
            <a:endParaRPr lang="en-US"/>
          </a:p>
        </p:txBody>
      </p:sp>
      <p:sp>
        <p:nvSpPr>
          <p:cNvPr id="4" name="Text 2"/>
          <p:cNvSpPr/>
          <p:nvPr/>
        </p:nvSpPr>
        <p:spPr>
          <a:xfrm>
            <a:off x="411480" y="6428232"/>
            <a:ext cx="4572000" cy="201168"/>
          </a:xfrm>
          <a:prstGeom prst="rect">
            <a:avLst/>
          </a:prstGeom>
          <a:noFill/>
          <a:ln/>
        </p:spPr>
        <p:txBody>
          <a:bodyPr wrap="square" lIns="0" tIns="0" rIns="0" bIns="0" rtlCol="0" anchor="ctr"/>
          <a:lstStyle/>
          <a:p>
            <a:pPr marL="0" indent="0">
              <a:buNone/>
            </a:pPr>
            <a:endParaRPr lang="en-US" sz="850" dirty="0"/>
          </a:p>
        </p:txBody>
      </p:sp>
      <p:sp>
        <p:nvSpPr>
          <p:cNvPr id="5" name="Text 3"/>
          <p:cNvSpPr/>
          <p:nvPr/>
        </p:nvSpPr>
        <p:spPr>
          <a:xfrm>
            <a:off x="11539728" y="6382512"/>
            <a:ext cx="320040" cy="201168"/>
          </a:xfrm>
          <a:prstGeom prst="rect">
            <a:avLst/>
          </a:prstGeom>
          <a:noFill/>
          <a:ln/>
        </p:spPr>
        <p:txBody>
          <a:bodyPr wrap="square" lIns="0" tIns="0" rIns="0" bIns="0" rtlCol="0" anchor="ctr"/>
          <a:lstStyle/>
          <a:p>
            <a:pPr marL="0" indent="0" algn="r">
              <a:buNone/>
            </a:pPr>
            <a:r>
              <a:rPr lang="en-US" sz="850" b="1" dirty="0">
                <a:solidFill>
                  <a:srgbClr val="B9C7D3"/>
                </a:solidFill>
                <a:latin typeface="Aptos" pitchFamily="34" charset="0"/>
                <a:ea typeface="Aptos" pitchFamily="34" charset="-122"/>
                <a:cs typeface="Aptos" pitchFamily="34" charset="-120"/>
              </a:rPr>
              <a:t>13</a:t>
            </a:r>
            <a:endParaRPr lang="en-US" sz="850" dirty="0"/>
          </a:p>
        </p:txBody>
      </p:sp>
      <p:sp>
        <p:nvSpPr>
          <p:cNvPr id="6" name="Text 4"/>
          <p:cNvSpPr/>
          <p:nvPr/>
        </p:nvSpPr>
        <p:spPr>
          <a:xfrm>
            <a:off x="502920" y="411480"/>
            <a:ext cx="10972800" cy="566928"/>
          </a:xfrm>
          <a:prstGeom prst="rect">
            <a:avLst/>
          </a:prstGeom>
          <a:noFill/>
          <a:ln/>
        </p:spPr>
        <p:txBody>
          <a:bodyPr wrap="square" lIns="0" tIns="0" rIns="0" bIns="0" rtlCol="0" anchor="ctr">
            <a:normAutofit/>
          </a:bodyPr>
          <a:lstStyle/>
          <a:p>
            <a:pPr marL="0" indent="0">
              <a:buNone/>
            </a:pPr>
            <a:r>
              <a:rPr lang="en-US" sz="3400" b="1" dirty="0">
                <a:solidFill>
                  <a:srgbClr val="F7FAFC"/>
                </a:solidFill>
                <a:latin typeface="Aptos Display" pitchFamily="34" charset="0"/>
                <a:ea typeface="Aptos Display" pitchFamily="34" charset="-122"/>
                <a:cs typeface="Aptos Display" pitchFamily="34" charset="-120"/>
              </a:rPr>
              <a:t>Medical workup: REDs is a diagnosis of pattern + exclusion</a:t>
            </a:r>
            <a:endParaRPr lang="en-US" sz="3400" dirty="0"/>
          </a:p>
        </p:txBody>
      </p:sp>
      <p:sp>
        <p:nvSpPr>
          <p:cNvPr id="7" name="Text 5"/>
          <p:cNvSpPr/>
          <p:nvPr/>
        </p:nvSpPr>
        <p:spPr>
          <a:xfrm>
            <a:off x="502920" y="1051560"/>
            <a:ext cx="10972800" cy="320040"/>
          </a:xfrm>
          <a:prstGeom prst="rect">
            <a:avLst/>
          </a:prstGeom>
          <a:noFill/>
          <a:ln/>
        </p:spPr>
        <p:txBody>
          <a:bodyPr wrap="square" lIns="0" tIns="0" rIns="0" bIns="0" rtlCol="0" anchor="ctr">
            <a:normAutofit/>
          </a:bodyPr>
          <a:lstStyle/>
          <a:p>
            <a:pPr marL="0" indent="0">
              <a:buNone/>
            </a:pPr>
            <a:r>
              <a:rPr lang="en-US" dirty="0">
                <a:solidFill>
                  <a:srgbClr val="B9C7D3"/>
                </a:solidFill>
                <a:latin typeface="Aptos" pitchFamily="34" charset="0"/>
                <a:ea typeface="Aptos" pitchFamily="34" charset="-122"/>
                <a:cs typeface="Aptos" pitchFamily="34" charset="-120"/>
              </a:rPr>
              <a:t>Do not blame fueling before ruling out dangerous mimics.</a:t>
            </a:r>
            <a:endParaRPr lang="en-US" dirty="0"/>
          </a:p>
        </p:txBody>
      </p:sp>
      <p:sp>
        <p:nvSpPr>
          <p:cNvPr id="8" name="Shape 6"/>
          <p:cNvSpPr/>
          <p:nvPr/>
        </p:nvSpPr>
        <p:spPr>
          <a:xfrm>
            <a:off x="640080" y="1444752"/>
            <a:ext cx="3383280" cy="1600200"/>
          </a:xfrm>
          <a:prstGeom prst="roundRect">
            <a:avLst>
              <a:gd name="adj" fmla="val 6857"/>
            </a:avLst>
          </a:prstGeom>
          <a:solidFill>
            <a:srgbClr val="0F2A42"/>
          </a:solidFill>
          <a:ln w="15240">
            <a:solidFill>
              <a:srgbClr val="64D2FF">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9" name="Shape 7"/>
          <p:cNvSpPr/>
          <p:nvPr/>
        </p:nvSpPr>
        <p:spPr>
          <a:xfrm>
            <a:off x="640080" y="1444752"/>
            <a:ext cx="64008" cy="1600200"/>
          </a:xfrm>
          <a:prstGeom prst="rect">
            <a:avLst/>
          </a:prstGeom>
          <a:solidFill>
            <a:srgbClr val="64D2FF"/>
          </a:solidFill>
          <a:ln w="12700">
            <a:solidFill>
              <a:srgbClr val="64D2FF">
                <a:alpha val="0"/>
              </a:srgbClr>
            </a:solidFill>
            <a:prstDash val="solid"/>
          </a:ln>
        </p:spPr>
        <p:txBody>
          <a:bodyPr/>
          <a:lstStyle/>
          <a:p>
            <a:endParaRPr lang="en-US"/>
          </a:p>
        </p:txBody>
      </p:sp>
      <p:sp>
        <p:nvSpPr>
          <p:cNvPr id="10" name="Text 8"/>
          <p:cNvSpPr/>
          <p:nvPr/>
        </p:nvSpPr>
        <p:spPr>
          <a:xfrm>
            <a:off x="841248" y="1609344"/>
            <a:ext cx="3035808" cy="310896"/>
          </a:xfrm>
          <a:prstGeom prst="rect">
            <a:avLst/>
          </a:prstGeom>
          <a:noFill/>
          <a:ln/>
        </p:spPr>
        <p:txBody>
          <a:bodyPr wrap="square" lIns="0" tIns="0" rIns="0" bIns="0" rtlCol="0" anchor="ctr">
            <a:normAutofit/>
          </a:bodyPr>
          <a:lstStyle/>
          <a:p>
            <a:pPr marL="0" indent="0">
              <a:buNone/>
            </a:pPr>
            <a:r>
              <a:rPr lang="en-US" sz="1800" b="1" dirty="0">
                <a:solidFill>
                  <a:srgbClr val="F7FAFC"/>
                </a:solidFill>
                <a:latin typeface="Aptos Display" pitchFamily="34" charset="0"/>
                <a:ea typeface="Aptos Display" pitchFamily="34" charset="-122"/>
                <a:cs typeface="Aptos Display" pitchFamily="34" charset="-120"/>
              </a:rPr>
              <a:t>History + exam</a:t>
            </a:r>
            <a:endParaRPr lang="en-US" sz="1800" dirty="0"/>
          </a:p>
        </p:txBody>
      </p:sp>
      <p:sp>
        <p:nvSpPr>
          <p:cNvPr id="11" name="Text 9"/>
          <p:cNvSpPr/>
          <p:nvPr/>
        </p:nvSpPr>
        <p:spPr>
          <a:xfrm>
            <a:off x="841248" y="2011680"/>
            <a:ext cx="3035808" cy="914400"/>
          </a:xfrm>
          <a:prstGeom prst="rect">
            <a:avLst/>
          </a:prstGeom>
          <a:noFill/>
          <a:ln/>
        </p:spPr>
        <p:txBody>
          <a:bodyPr wrap="square" lIns="254" tIns="254" rIns="254" bIns="254" rtlCol="0" anchor="ctr">
            <a:normAutofit lnSpcReduction="10000"/>
          </a:bodyPr>
          <a:lstStyle/>
          <a:p>
            <a:pPr marL="0" indent="0">
              <a:buNone/>
            </a:pPr>
            <a:r>
              <a:rPr lang="en-US" sz="1500" dirty="0">
                <a:solidFill>
                  <a:srgbClr val="B9C7D3"/>
                </a:solidFill>
                <a:latin typeface="Aptos" pitchFamily="34" charset="0"/>
                <a:ea typeface="Aptos" pitchFamily="34" charset="-122"/>
                <a:cs typeface="Aptos" pitchFamily="34" charset="-120"/>
              </a:rPr>
              <a:t>Vitals, orthostatics, growth/puberty, menstrual or libido history, injury timeline, eating behaviors, medications.</a:t>
            </a:r>
            <a:endParaRPr lang="en-US" sz="1500" dirty="0"/>
          </a:p>
        </p:txBody>
      </p:sp>
      <p:sp>
        <p:nvSpPr>
          <p:cNvPr id="12" name="Shape 10"/>
          <p:cNvSpPr/>
          <p:nvPr/>
        </p:nvSpPr>
        <p:spPr>
          <a:xfrm>
            <a:off x="4434840" y="1444752"/>
            <a:ext cx="3383280" cy="1600200"/>
          </a:xfrm>
          <a:prstGeom prst="roundRect">
            <a:avLst>
              <a:gd name="adj" fmla="val 6857"/>
            </a:avLst>
          </a:prstGeom>
          <a:solidFill>
            <a:srgbClr val="0F2A42"/>
          </a:solidFill>
          <a:ln w="15240">
            <a:solidFill>
              <a:srgbClr val="FF9F0A">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13" name="Shape 11"/>
          <p:cNvSpPr/>
          <p:nvPr/>
        </p:nvSpPr>
        <p:spPr>
          <a:xfrm>
            <a:off x="4434840" y="1444752"/>
            <a:ext cx="64008" cy="1600200"/>
          </a:xfrm>
          <a:prstGeom prst="rect">
            <a:avLst/>
          </a:prstGeom>
          <a:solidFill>
            <a:srgbClr val="FF9F0A"/>
          </a:solidFill>
          <a:ln w="12700">
            <a:solidFill>
              <a:srgbClr val="FF9F0A">
                <a:alpha val="0"/>
              </a:srgbClr>
            </a:solidFill>
            <a:prstDash val="solid"/>
          </a:ln>
        </p:spPr>
        <p:txBody>
          <a:bodyPr/>
          <a:lstStyle/>
          <a:p>
            <a:endParaRPr lang="en-US"/>
          </a:p>
        </p:txBody>
      </p:sp>
      <p:sp>
        <p:nvSpPr>
          <p:cNvPr id="14" name="Text 12"/>
          <p:cNvSpPr/>
          <p:nvPr/>
        </p:nvSpPr>
        <p:spPr>
          <a:xfrm>
            <a:off x="4636008" y="1609344"/>
            <a:ext cx="3035808" cy="310896"/>
          </a:xfrm>
          <a:prstGeom prst="rect">
            <a:avLst/>
          </a:prstGeom>
          <a:noFill/>
          <a:ln/>
        </p:spPr>
        <p:txBody>
          <a:bodyPr wrap="square" lIns="0" tIns="0" rIns="0" bIns="0" rtlCol="0" anchor="ctr">
            <a:normAutofit/>
          </a:bodyPr>
          <a:lstStyle/>
          <a:p>
            <a:pPr marL="0" indent="0">
              <a:buNone/>
            </a:pPr>
            <a:r>
              <a:rPr lang="en-US" sz="1800" b="1" dirty="0">
                <a:solidFill>
                  <a:srgbClr val="F7FAFC"/>
                </a:solidFill>
                <a:latin typeface="Aptos Display" pitchFamily="34" charset="0"/>
                <a:ea typeface="Aptos Display" pitchFamily="34" charset="-122"/>
                <a:cs typeface="Aptos Display" pitchFamily="34" charset="-120"/>
              </a:rPr>
              <a:t>Common labs</a:t>
            </a:r>
            <a:endParaRPr lang="en-US" sz="1800" dirty="0"/>
          </a:p>
        </p:txBody>
      </p:sp>
      <p:sp>
        <p:nvSpPr>
          <p:cNvPr id="15" name="Text 13"/>
          <p:cNvSpPr/>
          <p:nvPr/>
        </p:nvSpPr>
        <p:spPr>
          <a:xfrm>
            <a:off x="4636008" y="2011680"/>
            <a:ext cx="3035808" cy="914400"/>
          </a:xfrm>
          <a:prstGeom prst="rect">
            <a:avLst/>
          </a:prstGeom>
          <a:noFill/>
          <a:ln/>
        </p:spPr>
        <p:txBody>
          <a:bodyPr wrap="square" lIns="254" tIns="254" rIns="254" bIns="254" rtlCol="0" anchor="ctr">
            <a:normAutofit/>
          </a:bodyPr>
          <a:lstStyle/>
          <a:p>
            <a:pPr marL="0" indent="0">
              <a:buNone/>
            </a:pPr>
            <a:r>
              <a:rPr lang="en-US" sz="1500" dirty="0">
                <a:solidFill>
                  <a:srgbClr val="B9C7D3"/>
                </a:solidFill>
                <a:latin typeface="Aptos" pitchFamily="34" charset="0"/>
                <a:ea typeface="Aptos" pitchFamily="34" charset="-122"/>
                <a:cs typeface="Aptos" pitchFamily="34" charset="-120"/>
              </a:rPr>
              <a:t>CBC, CMP, ferritin/iron, TSH/free T4/T3 when indicated, vitamin D, pregnancy test if relevant.</a:t>
            </a:r>
            <a:endParaRPr lang="en-US" sz="1500" dirty="0"/>
          </a:p>
        </p:txBody>
      </p:sp>
      <p:sp>
        <p:nvSpPr>
          <p:cNvPr id="16" name="Shape 14"/>
          <p:cNvSpPr/>
          <p:nvPr/>
        </p:nvSpPr>
        <p:spPr>
          <a:xfrm>
            <a:off x="8229600" y="1444752"/>
            <a:ext cx="3383280" cy="1600200"/>
          </a:xfrm>
          <a:prstGeom prst="roundRect">
            <a:avLst>
              <a:gd name="adj" fmla="val 6857"/>
            </a:avLst>
          </a:prstGeom>
          <a:solidFill>
            <a:srgbClr val="0F2A42"/>
          </a:solidFill>
          <a:ln w="15240">
            <a:solidFill>
              <a:srgbClr val="BF5AF2">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17" name="Shape 15"/>
          <p:cNvSpPr/>
          <p:nvPr/>
        </p:nvSpPr>
        <p:spPr>
          <a:xfrm>
            <a:off x="8229600" y="1444752"/>
            <a:ext cx="64008" cy="1600200"/>
          </a:xfrm>
          <a:prstGeom prst="rect">
            <a:avLst/>
          </a:prstGeom>
          <a:solidFill>
            <a:srgbClr val="BF5AF2"/>
          </a:solidFill>
          <a:ln w="12700">
            <a:solidFill>
              <a:srgbClr val="BF5AF2">
                <a:alpha val="0"/>
              </a:srgbClr>
            </a:solidFill>
            <a:prstDash val="solid"/>
          </a:ln>
        </p:spPr>
        <p:txBody>
          <a:bodyPr/>
          <a:lstStyle/>
          <a:p>
            <a:endParaRPr lang="en-US"/>
          </a:p>
        </p:txBody>
      </p:sp>
      <p:sp>
        <p:nvSpPr>
          <p:cNvPr id="18" name="Text 16"/>
          <p:cNvSpPr/>
          <p:nvPr/>
        </p:nvSpPr>
        <p:spPr>
          <a:xfrm>
            <a:off x="8430768" y="1609344"/>
            <a:ext cx="3035808" cy="310896"/>
          </a:xfrm>
          <a:prstGeom prst="rect">
            <a:avLst/>
          </a:prstGeom>
          <a:noFill/>
          <a:ln/>
        </p:spPr>
        <p:txBody>
          <a:bodyPr wrap="square" lIns="0" tIns="0" rIns="0" bIns="0" rtlCol="0" anchor="ctr">
            <a:normAutofit/>
          </a:bodyPr>
          <a:lstStyle/>
          <a:p>
            <a:pPr marL="0" indent="0">
              <a:buNone/>
            </a:pPr>
            <a:r>
              <a:rPr lang="en-US" sz="1800" b="1" dirty="0">
                <a:solidFill>
                  <a:srgbClr val="F7FAFC"/>
                </a:solidFill>
                <a:latin typeface="Aptos Display" pitchFamily="34" charset="0"/>
                <a:ea typeface="Aptos Display" pitchFamily="34" charset="-122"/>
                <a:cs typeface="Aptos Display" pitchFamily="34" charset="-120"/>
              </a:rPr>
              <a:t>Endocrine/bone</a:t>
            </a:r>
            <a:endParaRPr lang="en-US" sz="1800" dirty="0"/>
          </a:p>
        </p:txBody>
      </p:sp>
      <p:sp>
        <p:nvSpPr>
          <p:cNvPr id="19" name="Text 17"/>
          <p:cNvSpPr/>
          <p:nvPr/>
        </p:nvSpPr>
        <p:spPr>
          <a:xfrm>
            <a:off x="8430768" y="2011680"/>
            <a:ext cx="3035808" cy="914400"/>
          </a:xfrm>
          <a:prstGeom prst="rect">
            <a:avLst/>
          </a:prstGeom>
          <a:noFill/>
          <a:ln/>
        </p:spPr>
        <p:txBody>
          <a:bodyPr wrap="square" lIns="254" tIns="254" rIns="254" bIns="254" rtlCol="0" anchor="ctr">
            <a:normAutofit/>
          </a:bodyPr>
          <a:lstStyle/>
          <a:p>
            <a:pPr marL="0" indent="0">
              <a:buNone/>
            </a:pPr>
            <a:r>
              <a:rPr lang="en-US" sz="1500" dirty="0">
                <a:solidFill>
                  <a:srgbClr val="B9C7D3"/>
                </a:solidFill>
                <a:latin typeface="Aptos" pitchFamily="34" charset="0"/>
                <a:ea typeface="Aptos" pitchFamily="34" charset="-122"/>
                <a:cs typeface="Aptos" pitchFamily="34" charset="-120"/>
              </a:rPr>
              <a:t>Estradiol/LH/FSH or testosterone, prolactin when indicated, DXA for BMD risk, MRI for suspected BSI.</a:t>
            </a:r>
            <a:endParaRPr lang="en-US" sz="1500" dirty="0"/>
          </a:p>
        </p:txBody>
      </p:sp>
      <p:sp>
        <p:nvSpPr>
          <p:cNvPr id="20" name="Shape 18"/>
          <p:cNvSpPr/>
          <p:nvPr/>
        </p:nvSpPr>
        <p:spPr>
          <a:xfrm>
            <a:off x="640080" y="3749040"/>
            <a:ext cx="3383280" cy="1417320"/>
          </a:xfrm>
          <a:prstGeom prst="roundRect">
            <a:avLst>
              <a:gd name="adj" fmla="val 7742"/>
            </a:avLst>
          </a:prstGeom>
          <a:solidFill>
            <a:srgbClr val="0F2A42"/>
          </a:solidFill>
          <a:ln w="15240">
            <a:solidFill>
              <a:srgbClr val="FF3B30">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21" name="Shape 19"/>
          <p:cNvSpPr/>
          <p:nvPr/>
        </p:nvSpPr>
        <p:spPr>
          <a:xfrm>
            <a:off x="640080" y="3749040"/>
            <a:ext cx="64008" cy="1417320"/>
          </a:xfrm>
          <a:prstGeom prst="rect">
            <a:avLst/>
          </a:prstGeom>
          <a:solidFill>
            <a:srgbClr val="FF3B30"/>
          </a:solidFill>
          <a:ln w="12700">
            <a:solidFill>
              <a:srgbClr val="FF3B30">
                <a:alpha val="0"/>
              </a:srgbClr>
            </a:solidFill>
            <a:prstDash val="solid"/>
          </a:ln>
        </p:spPr>
        <p:txBody>
          <a:bodyPr/>
          <a:lstStyle/>
          <a:p>
            <a:endParaRPr lang="en-US"/>
          </a:p>
        </p:txBody>
      </p:sp>
      <p:sp>
        <p:nvSpPr>
          <p:cNvPr id="22" name="Text 20"/>
          <p:cNvSpPr/>
          <p:nvPr/>
        </p:nvSpPr>
        <p:spPr>
          <a:xfrm>
            <a:off x="841248" y="3913632"/>
            <a:ext cx="3035808" cy="310896"/>
          </a:xfrm>
          <a:prstGeom prst="rect">
            <a:avLst/>
          </a:prstGeom>
          <a:noFill/>
          <a:ln/>
        </p:spPr>
        <p:txBody>
          <a:bodyPr wrap="square" lIns="0" tIns="0" rIns="0" bIns="0" rtlCol="0" anchor="ctr">
            <a:normAutofit/>
          </a:bodyPr>
          <a:lstStyle/>
          <a:p>
            <a:pPr marL="0" indent="0">
              <a:buNone/>
            </a:pPr>
            <a:r>
              <a:rPr lang="en-US" sz="1800" b="1" dirty="0">
                <a:solidFill>
                  <a:srgbClr val="F7FAFC"/>
                </a:solidFill>
                <a:latin typeface="Aptos Display" pitchFamily="34" charset="0"/>
                <a:ea typeface="Aptos Display" pitchFamily="34" charset="-122"/>
                <a:cs typeface="Aptos Display" pitchFamily="34" charset="-120"/>
              </a:rPr>
              <a:t>Do not miss</a:t>
            </a:r>
            <a:endParaRPr lang="en-US" sz="1800" dirty="0"/>
          </a:p>
        </p:txBody>
      </p:sp>
      <p:sp>
        <p:nvSpPr>
          <p:cNvPr id="23" name="Text 21"/>
          <p:cNvSpPr/>
          <p:nvPr/>
        </p:nvSpPr>
        <p:spPr>
          <a:xfrm>
            <a:off x="841248" y="4315968"/>
            <a:ext cx="3035808" cy="731520"/>
          </a:xfrm>
          <a:prstGeom prst="rect">
            <a:avLst/>
          </a:prstGeom>
          <a:noFill/>
          <a:ln/>
        </p:spPr>
        <p:txBody>
          <a:bodyPr wrap="square" lIns="254" tIns="254" rIns="254" bIns="254" rtlCol="0" anchor="ctr">
            <a:normAutofit fontScale="92500" lnSpcReduction="20000"/>
          </a:bodyPr>
          <a:lstStyle/>
          <a:p>
            <a:pPr marL="0" indent="0">
              <a:buNone/>
            </a:pPr>
            <a:r>
              <a:rPr lang="en-US" sz="1500" dirty="0">
                <a:solidFill>
                  <a:srgbClr val="B9C7D3"/>
                </a:solidFill>
                <a:latin typeface="Aptos" pitchFamily="34" charset="0"/>
                <a:ea typeface="Aptos" pitchFamily="34" charset="-122"/>
                <a:cs typeface="Aptos" pitchFamily="34" charset="-120"/>
              </a:rPr>
              <a:t>Eating disorder, thyroid disease, anemia, diabetes, pregnancy, inflammatory disease, infection, malignancy.</a:t>
            </a:r>
            <a:endParaRPr lang="en-US" sz="1500" dirty="0"/>
          </a:p>
        </p:txBody>
      </p:sp>
      <p:sp>
        <p:nvSpPr>
          <p:cNvPr id="24" name="Shape 22"/>
          <p:cNvSpPr/>
          <p:nvPr/>
        </p:nvSpPr>
        <p:spPr>
          <a:xfrm>
            <a:off x="4434840" y="3749040"/>
            <a:ext cx="3383280" cy="1417320"/>
          </a:xfrm>
          <a:prstGeom prst="roundRect">
            <a:avLst>
              <a:gd name="adj" fmla="val 7742"/>
            </a:avLst>
          </a:prstGeom>
          <a:solidFill>
            <a:srgbClr val="0F2A42"/>
          </a:solidFill>
          <a:ln w="15240">
            <a:solidFill>
              <a:srgbClr val="FF3B30">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25" name="Shape 23"/>
          <p:cNvSpPr/>
          <p:nvPr/>
        </p:nvSpPr>
        <p:spPr>
          <a:xfrm>
            <a:off x="4434840" y="3749040"/>
            <a:ext cx="64008" cy="1417320"/>
          </a:xfrm>
          <a:prstGeom prst="rect">
            <a:avLst/>
          </a:prstGeom>
          <a:solidFill>
            <a:srgbClr val="FF3B30"/>
          </a:solidFill>
          <a:ln w="12700">
            <a:solidFill>
              <a:srgbClr val="FF3B30">
                <a:alpha val="0"/>
              </a:srgbClr>
            </a:solidFill>
            <a:prstDash val="solid"/>
          </a:ln>
        </p:spPr>
        <p:txBody>
          <a:bodyPr/>
          <a:lstStyle/>
          <a:p>
            <a:endParaRPr lang="en-US"/>
          </a:p>
        </p:txBody>
      </p:sp>
      <p:sp>
        <p:nvSpPr>
          <p:cNvPr id="26" name="Text 24"/>
          <p:cNvSpPr/>
          <p:nvPr/>
        </p:nvSpPr>
        <p:spPr>
          <a:xfrm>
            <a:off x="4636008" y="3913632"/>
            <a:ext cx="3035808" cy="310896"/>
          </a:xfrm>
          <a:prstGeom prst="rect">
            <a:avLst/>
          </a:prstGeom>
          <a:noFill/>
          <a:ln/>
        </p:spPr>
        <p:txBody>
          <a:bodyPr wrap="square" lIns="0" tIns="0" rIns="0" bIns="0" rtlCol="0" anchor="ctr">
            <a:normAutofit/>
          </a:bodyPr>
          <a:lstStyle/>
          <a:p>
            <a:pPr marL="0" indent="0">
              <a:buNone/>
            </a:pPr>
            <a:r>
              <a:rPr lang="en-US" sz="1800" b="1" dirty="0">
                <a:solidFill>
                  <a:srgbClr val="F7FAFC"/>
                </a:solidFill>
                <a:latin typeface="Aptos Display" pitchFamily="34" charset="0"/>
                <a:ea typeface="Aptos Display" pitchFamily="34" charset="-122"/>
                <a:cs typeface="Aptos Display" pitchFamily="34" charset="-120"/>
              </a:rPr>
              <a:t>Red flags for urgent care</a:t>
            </a:r>
            <a:endParaRPr lang="en-US" sz="1800" dirty="0"/>
          </a:p>
        </p:txBody>
      </p:sp>
      <p:sp>
        <p:nvSpPr>
          <p:cNvPr id="27" name="Text 25"/>
          <p:cNvSpPr/>
          <p:nvPr/>
        </p:nvSpPr>
        <p:spPr>
          <a:xfrm>
            <a:off x="4636008" y="4315968"/>
            <a:ext cx="3035808" cy="731520"/>
          </a:xfrm>
          <a:prstGeom prst="rect">
            <a:avLst/>
          </a:prstGeom>
          <a:noFill/>
          <a:ln/>
        </p:spPr>
        <p:txBody>
          <a:bodyPr wrap="square" lIns="254" tIns="254" rIns="254" bIns="254" rtlCol="0" anchor="ctr">
            <a:normAutofit/>
          </a:bodyPr>
          <a:lstStyle/>
          <a:p>
            <a:pPr marL="0" indent="0">
              <a:buNone/>
            </a:pPr>
            <a:r>
              <a:rPr lang="en-US" sz="1500" dirty="0">
                <a:solidFill>
                  <a:srgbClr val="B9C7D3"/>
                </a:solidFill>
                <a:latin typeface="Aptos" pitchFamily="34" charset="0"/>
                <a:ea typeface="Aptos" pitchFamily="34" charset="-122"/>
                <a:cs typeface="Aptos" pitchFamily="34" charset="-120"/>
              </a:rPr>
              <a:t>Syncope, chest pain, severe bradycardia, electrolyte concerns, purging, suicidal ideation.</a:t>
            </a:r>
            <a:endParaRPr lang="en-US" sz="1500" dirty="0"/>
          </a:p>
        </p:txBody>
      </p:sp>
      <p:sp>
        <p:nvSpPr>
          <p:cNvPr id="28" name="Shape 26"/>
          <p:cNvSpPr/>
          <p:nvPr/>
        </p:nvSpPr>
        <p:spPr>
          <a:xfrm>
            <a:off x="8229600" y="3749040"/>
            <a:ext cx="3383280" cy="1417320"/>
          </a:xfrm>
          <a:prstGeom prst="roundRect">
            <a:avLst>
              <a:gd name="adj" fmla="val 7742"/>
            </a:avLst>
          </a:prstGeom>
          <a:solidFill>
            <a:srgbClr val="0F2A42"/>
          </a:solidFill>
          <a:ln w="15240">
            <a:solidFill>
              <a:srgbClr val="32D74B">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29" name="Shape 27"/>
          <p:cNvSpPr/>
          <p:nvPr/>
        </p:nvSpPr>
        <p:spPr>
          <a:xfrm>
            <a:off x="8229600" y="3749040"/>
            <a:ext cx="64008" cy="1417320"/>
          </a:xfrm>
          <a:prstGeom prst="rect">
            <a:avLst/>
          </a:prstGeom>
          <a:solidFill>
            <a:srgbClr val="32D74B"/>
          </a:solidFill>
          <a:ln w="12700">
            <a:solidFill>
              <a:srgbClr val="32D74B">
                <a:alpha val="0"/>
              </a:srgbClr>
            </a:solidFill>
            <a:prstDash val="solid"/>
          </a:ln>
        </p:spPr>
        <p:txBody>
          <a:bodyPr/>
          <a:lstStyle/>
          <a:p>
            <a:endParaRPr lang="en-US"/>
          </a:p>
        </p:txBody>
      </p:sp>
      <p:sp>
        <p:nvSpPr>
          <p:cNvPr id="30" name="Text 28"/>
          <p:cNvSpPr/>
          <p:nvPr/>
        </p:nvSpPr>
        <p:spPr>
          <a:xfrm>
            <a:off x="8430768" y="3913632"/>
            <a:ext cx="3035808" cy="310896"/>
          </a:xfrm>
          <a:prstGeom prst="rect">
            <a:avLst/>
          </a:prstGeom>
          <a:noFill/>
          <a:ln/>
        </p:spPr>
        <p:txBody>
          <a:bodyPr wrap="square" lIns="0" tIns="0" rIns="0" bIns="0" rtlCol="0" anchor="ctr">
            <a:normAutofit/>
          </a:bodyPr>
          <a:lstStyle/>
          <a:p>
            <a:pPr marL="0" indent="0">
              <a:buNone/>
            </a:pPr>
            <a:r>
              <a:rPr lang="en-US" sz="1800" b="1" dirty="0">
                <a:solidFill>
                  <a:srgbClr val="F7FAFC"/>
                </a:solidFill>
                <a:latin typeface="Aptos Display" pitchFamily="34" charset="0"/>
                <a:ea typeface="Aptos Display" pitchFamily="34" charset="-122"/>
                <a:cs typeface="Aptos Display" pitchFamily="34" charset="-120"/>
              </a:rPr>
              <a:t>Ortho lens</a:t>
            </a:r>
            <a:endParaRPr lang="en-US" sz="1800" dirty="0"/>
          </a:p>
        </p:txBody>
      </p:sp>
      <p:sp>
        <p:nvSpPr>
          <p:cNvPr id="31" name="Text 29"/>
          <p:cNvSpPr/>
          <p:nvPr/>
        </p:nvSpPr>
        <p:spPr>
          <a:xfrm>
            <a:off x="8430768" y="4315968"/>
            <a:ext cx="3035808" cy="731520"/>
          </a:xfrm>
          <a:prstGeom prst="rect">
            <a:avLst/>
          </a:prstGeom>
          <a:noFill/>
          <a:ln/>
        </p:spPr>
        <p:txBody>
          <a:bodyPr wrap="square" lIns="254" tIns="254" rIns="254" bIns="254" rtlCol="0" anchor="ctr">
            <a:normAutofit/>
          </a:bodyPr>
          <a:lstStyle/>
          <a:p>
            <a:pPr marL="0" indent="0">
              <a:buNone/>
            </a:pPr>
            <a:r>
              <a:rPr lang="en-US" sz="1500" dirty="0">
                <a:solidFill>
                  <a:srgbClr val="B9C7D3"/>
                </a:solidFill>
                <a:latin typeface="Aptos" pitchFamily="34" charset="0"/>
                <a:ea typeface="Aptos" pitchFamily="34" charset="-122"/>
                <a:cs typeface="Aptos" pitchFamily="34" charset="-120"/>
              </a:rPr>
              <a:t>Recurrent or high-risk bone stress injury = screen for REDs and metabolic bone risk.</a:t>
            </a:r>
            <a:endParaRPr lang="en-US" sz="15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4">
    <p:bg>
      <p:bgPr>
        <a:solidFill>
          <a:srgbClr val="07131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FF3B30"/>
          </a:solidFill>
          <a:ln w="12700">
            <a:solidFill>
              <a:srgbClr val="FF3B30">
                <a:alpha val="0"/>
              </a:srgbClr>
            </a:solidFill>
            <a:prstDash val="solid"/>
          </a:ln>
        </p:spPr>
        <p:txBody>
          <a:bodyPr/>
          <a:lstStyle/>
          <a:p>
            <a:endParaRPr lang="en-US"/>
          </a:p>
        </p:txBody>
      </p:sp>
      <p:sp>
        <p:nvSpPr>
          <p:cNvPr id="3" name="Shape 1"/>
          <p:cNvSpPr/>
          <p:nvPr/>
        </p:nvSpPr>
        <p:spPr>
          <a:xfrm>
            <a:off x="0" y="6784848"/>
            <a:ext cx="12191695" cy="73152"/>
          </a:xfrm>
          <a:prstGeom prst="rect">
            <a:avLst/>
          </a:prstGeom>
          <a:solidFill>
            <a:srgbClr val="64D2FF">
              <a:alpha val="65000"/>
            </a:srgbClr>
          </a:solidFill>
          <a:ln w="12700">
            <a:solidFill>
              <a:srgbClr val="64D2FF">
                <a:alpha val="0"/>
              </a:srgbClr>
            </a:solidFill>
            <a:prstDash val="solid"/>
          </a:ln>
        </p:spPr>
        <p:txBody>
          <a:bodyPr/>
          <a:lstStyle/>
          <a:p>
            <a:endParaRPr lang="en-US"/>
          </a:p>
        </p:txBody>
      </p:sp>
      <p:sp>
        <p:nvSpPr>
          <p:cNvPr id="4" name="Text 2"/>
          <p:cNvSpPr/>
          <p:nvPr/>
        </p:nvSpPr>
        <p:spPr>
          <a:xfrm>
            <a:off x="411480" y="6428232"/>
            <a:ext cx="4572000" cy="201168"/>
          </a:xfrm>
          <a:prstGeom prst="rect">
            <a:avLst/>
          </a:prstGeom>
          <a:noFill/>
          <a:ln/>
        </p:spPr>
        <p:txBody>
          <a:bodyPr wrap="square" lIns="0" tIns="0" rIns="0" bIns="0" rtlCol="0" anchor="ctr"/>
          <a:lstStyle/>
          <a:p>
            <a:pPr marL="0" indent="0">
              <a:buNone/>
            </a:pPr>
            <a:r>
              <a:rPr lang="en-US" sz="850" b="1" dirty="0">
                <a:solidFill>
                  <a:srgbClr val="B9C7D3"/>
                </a:solidFill>
                <a:latin typeface="Aptos" pitchFamily="34" charset="0"/>
                <a:ea typeface="Aptos" pitchFamily="34" charset="-122"/>
                <a:cs typeface="Aptos" pitchFamily="34" charset="-120"/>
              </a:rPr>
              <a:t>ACTION</a:t>
            </a:r>
            <a:endParaRPr lang="en-US" sz="850" dirty="0"/>
          </a:p>
        </p:txBody>
      </p:sp>
      <p:sp>
        <p:nvSpPr>
          <p:cNvPr id="5" name="Text 3"/>
          <p:cNvSpPr/>
          <p:nvPr/>
        </p:nvSpPr>
        <p:spPr>
          <a:xfrm>
            <a:off x="11539728" y="6382512"/>
            <a:ext cx="320040" cy="201168"/>
          </a:xfrm>
          <a:prstGeom prst="rect">
            <a:avLst/>
          </a:prstGeom>
          <a:noFill/>
          <a:ln/>
        </p:spPr>
        <p:txBody>
          <a:bodyPr wrap="square" lIns="0" tIns="0" rIns="0" bIns="0" rtlCol="0" anchor="ctr"/>
          <a:lstStyle/>
          <a:p>
            <a:pPr marL="0" indent="0" algn="r">
              <a:buNone/>
            </a:pPr>
            <a:r>
              <a:rPr lang="en-US" sz="850" b="1" dirty="0">
                <a:solidFill>
                  <a:srgbClr val="B9C7D3"/>
                </a:solidFill>
                <a:latin typeface="Aptos" pitchFamily="34" charset="0"/>
                <a:ea typeface="Aptos" pitchFamily="34" charset="-122"/>
                <a:cs typeface="Aptos" pitchFamily="34" charset="-120"/>
              </a:rPr>
              <a:t>14</a:t>
            </a:r>
            <a:endParaRPr lang="en-US" sz="850" dirty="0"/>
          </a:p>
        </p:txBody>
      </p:sp>
      <p:sp>
        <p:nvSpPr>
          <p:cNvPr id="6" name="Text 4"/>
          <p:cNvSpPr/>
          <p:nvPr/>
        </p:nvSpPr>
        <p:spPr>
          <a:xfrm>
            <a:off x="502920" y="411480"/>
            <a:ext cx="10972800" cy="566928"/>
          </a:xfrm>
          <a:prstGeom prst="rect">
            <a:avLst/>
          </a:prstGeom>
          <a:noFill/>
          <a:ln/>
        </p:spPr>
        <p:txBody>
          <a:bodyPr wrap="square" lIns="0" tIns="0" rIns="0" bIns="0" rtlCol="0" anchor="ctr">
            <a:normAutofit/>
          </a:bodyPr>
          <a:lstStyle/>
          <a:p>
            <a:pPr marL="0" indent="0">
              <a:buNone/>
            </a:pPr>
            <a:r>
              <a:rPr lang="en-US" sz="3400" b="1" dirty="0">
                <a:solidFill>
                  <a:srgbClr val="F7FAFC"/>
                </a:solidFill>
                <a:latin typeface="Aptos Display" pitchFamily="34" charset="0"/>
                <a:ea typeface="Aptos Display" pitchFamily="34" charset="-122"/>
                <a:cs typeface="Aptos Display" pitchFamily="34" charset="-120"/>
              </a:rPr>
              <a:t>What to do tomorrow when you suspect REDs</a:t>
            </a:r>
            <a:endParaRPr lang="en-US" sz="3400" dirty="0"/>
          </a:p>
        </p:txBody>
      </p:sp>
      <p:sp>
        <p:nvSpPr>
          <p:cNvPr id="7" name="Text 5"/>
          <p:cNvSpPr/>
          <p:nvPr/>
        </p:nvSpPr>
        <p:spPr>
          <a:xfrm>
            <a:off x="502920" y="1051560"/>
            <a:ext cx="10972800" cy="320040"/>
          </a:xfrm>
          <a:prstGeom prst="rect">
            <a:avLst/>
          </a:prstGeom>
          <a:noFill/>
          <a:ln/>
        </p:spPr>
        <p:txBody>
          <a:bodyPr wrap="square" lIns="0" tIns="0" rIns="0" bIns="0" rtlCol="0" anchor="ctr">
            <a:normAutofit/>
          </a:bodyPr>
          <a:lstStyle/>
          <a:p>
            <a:pPr marL="0" indent="0">
              <a:buNone/>
            </a:pPr>
            <a:r>
              <a:rPr lang="en-US" sz="2000" dirty="0">
                <a:solidFill>
                  <a:srgbClr val="B9C7D3"/>
                </a:solidFill>
                <a:latin typeface="Aptos" pitchFamily="34" charset="0"/>
                <a:ea typeface="Aptos" pitchFamily="34" charset="-122"/>
                <a:cs typeface="Aptos" pitchFamily="34" charset="-120"/>
              </a:rPr>
              <a:t>A practical first-response plan for non-physicians.</a:t>
            </a:r>
            <a:endParaRPr lang="en-US" sz="2000" dirty="0"/>
          </a:p>
        </p:txBody>
      </p:sp>
      <p:sp>
        <p:nvSpPr>
          <p:cNvPr id="8" name="Shape 6"/>
          <p:cNvSpPr/>
          <p:nvPr/>
        </p:nvSpPr>
        <p:spPr>
          <a:xfrm>
            <a:off x="777240" y="1591056"/>
            <a:ext cx="493776" cy="493776"/>
          </a:xfrm>
          <a:prstGeom prst="ellipse">
            <a:avLst/>
          </a:prstGeom>
          <a:solidFill>
            <a:srgbClr val="64D2FF"/>
          </a:solidFill>
          <a:ln w="12700">
            <a:solidFill>
              <a:srgbClr val="FFFFFF">
                <a:alpha val="0"/>
              </a:srgbClr>
            </a:solidFill>
            <a:prstDash val="solid"/>
          </a:ln>
        </p:spPr>
        <p:txBody>
          <a:bodyPr/>
          <a:lstStyle/>
          <a:p>
            <a:endParaRPr lang="en-US"/>
          </a:p>
        </p:txBody>
      </p:sp>
      <p:sp>
        <p:nvSpPr>
          <p:cNvPr id="9" name="Text 7"/>
          <p:cNvSpPr/>
          <p:nvPr/>
        </p:nvSpPr>
        <p:spPr>
          <a:xfrm>
            <a:off x="777240" y="1709928"/>
            <a:ext cx="493776" cy="164592"/>
          </a:xfrm>
          <a:prstGeom prst="rect">
            <a:avLst/>
          </a:prstGeom>
          <a:noFill/>
          <a:ln/>
        </p:spPr>
        <p:txBody>
          <a:bodyPr wrap="square" lIns="0" tIns="0" rIns="0" bIns="0" rtlCol="0" anchor="ctr"/>
          <a:lstStyle/>
          <a:p>
            <a:pPr marL="0" indent="0" algn="ctr">
              <a:buNone/>
            </a:pPr>
            <a:r>
              <a:rPr lang="en-US" sz="1500" b="1" dirty="0">
                <a:solidFill>
                  <a:srgbClr val="07131F"/>
                </a:solidFill>
                <a:latin typeface="Aptos Display" pitchFamily="34" charset="0"/>
                <a:ea typeface="Aptos Display" pitchFamily="34" charset="-122"/>
                <a:cs typeface="Aptos Display" pitchFamily="34" charset="-120"/>
              </a:rPr>
              <a:t>1</a:t>
            </a:r>
            <a:endParaRPr lang="en-US" sz="1500" dirty="0"/>
          </a:p>
        </p:txBody>
      </p:sp>
      <p:sp>
        <p:nvSpPr>
          <p:cNvPr id="10" name="Text 8"/>
          <p:cNvSpPr/>
          <p:nvPr/>
        </p:nvSpPr>
        <p:spPr>
          <a:xfrm>
            <a:off x="1463040" y="1572768"/>
            <a:ext cx="2057400" cy="274320"/>
          </a:xfrm>
          <a:prstGeom prst="rect">
            <a:avLst/>
          </a:prstGeom>
          <a:noFill/>
          <a:ln/>
        </p:spPr>
        <p:txBody>
          <a:bodyPr wrap="square" lIns="0" tIns="0" rIns="0" bIns="0" rtlCol="0" anchor="ctr"/>
          <a:lstStyle/>
          <a:p>
            <a:pPr marL="0" indent="0">
              <a:buNone/>
            </a:pPr>
            <a:r>
              <a:rPr lang="en-US" sz="1900" b="1" dirty="0">
                <a:solidFill>
                  <a:srgbClr val="F7FAFC"/>
                </a:solidFill>
                <a:latin typeface="Aptos Display" pitchFamily="34" charset="0"/>
                <a:ea typeface="Aptos Display" pitchFamily="34" charset="-122"/>
                <a:cs typeface="Aptos Display" pitchFamily="34" charset="-120"/>
              </a:rPr>
              <a:t>Protect privacy</a:t>
            </a:r>
            <a:endParaRPr lang="en-US" sz="1900" dirty="0"/>
          </a:p>
        </p:txBody>
      </p:sp>
      <p:sp>
        <p:nvSpPr>
          <p:cNvPr id="11" name="Text 9"/>
          <p:cNvSpPr/>
          <p:nvPr/>
        </p:nvSpPr>
        <p:spPr>
          <a:xfrm>
            <a:off x="3566160" y="1591056"/>
            <a:ext cx="7680960" cy="320040"/>
          </a:xfrm>
          <a:prstGeom prst="rect">
            <a:avLst/>
          </a:prstGeom>
          <a:noFill/>
          <a:ln/>
        </p:spPr>
        <p:txBody>
          <a:bodyPr wrap="square" lIns="0" tIns="0" rIns="0" bIns="0" rtlCol="0" anchor="ctr">
            <a:normAutofit fontScale="92500"/>
          </a:bodyPr>
          <a:lstStyle/>
          <a:p>
            <a:pPr marL="0" indent="0">
              <a:buNone/>
            </a:pPr>
            <a:r>
              <a:rPr lang="en-US" sz="2000" dirty="0">
                <a:solidFill>
                  <a:srgbClr val="B9C7D3"/>
                </a:solidFill>
                <a:latin typeface="Aptos" pitchFamily="34" charset="0"/>
                <a:ea typeface="Aptos" pitchFamily="34" charset="-122"/>
                <a:cs typeface="Aptos" pitchFamily="34" charset="-120"/>
              </a:rPr>
              <a:t>Do not discuss weight or menstrual/libido details in front of teammates.</a:t>
            </a:r>
            <a:endParaRPr lang="en-US" sz="2000" dirty="0"/>
          </a:p>
        </p:txBody>
      </p:sp>
      <p:sp>
        <p:nvSpPr>
          <p:cNvPr id="12" name="Shape 10"/>
          <p:cNvSpPr/>
          <p:nvPr/>
        </p:nvSpPr>
        <p:spPr>
          <a:xfrm>
            <a:off x="777240" y="2359152"/>
            <a:ext cx="493776" cy="493776"/>
          </a:xfrm>
          <a:prstGeom prst="ellipse">
            <a:avLst/>
          </a:prstGeom>
          <a:solidFill>
            <a:srgbClr val="64D2FF"/>
          </a:solidFill>
          <a:ln w="12700">
            <a:solidFill>
              <a:srgbClr val="FFFFFF">
                <a:alpha val="0"/>
              </a:srgbClr>
            </a:solidFill>
            <a:prstDash val="solid"/>
          </a:ln>
        </p:spPr>
        <p:txBody>
          <a:bodyPr/>
          <a:lstStyle/>
          <a:p>
            <a:endParaRPr lang="en-US"/>
          </a:p>
        </p:txBody>
      </p:sp>
      <p:sp>
        <p:nvSpPr>
          <p:cNvPr id="13" name="Text 11"/>
          <p:cNvSpPr/>
          <p:nvPr/>
        </p:nvSpPr>
        <p:spPr>
          <a:xfrm>
            <a:off x="777240" y="2478024"/>
            <a:ext cx="493776" cy="164592"/>
          </a:xfrm>
          <a:prstGeom prst="rect">
            <a:avLst/>
          </a:prstGeom>
          <a:noFill/>
          <a:ln/>
        </p:spPr>
        <p:txBody>
          <a:bodyPr wrap="square" lIns="0" tIns="0" rIns="0" bIns="0" rtlCol="0" anchor="ctr"/>
          <a:lstStyle/>
          <a:p>
            <a:pPr marL="0" indent="0" algn="ctr">
              <a:buNone/>
            </a:pPr>
            <a:r>
              <a:rPr lang="en-US" sz="1500" b="1" dirty="0">
                <a:solidFill>
                  <a:srgbClr val="07131F"/>
                </a:solidFill>
                <a:latin typeface="Aptos Display" pitchFamily="34" charset="0"/>
                <a:ea typeface="Aptos Display" pitchFamily="34" charset="-122"/>
                <a:cs typeface="Aptos Display" pitchFamily="34" charset="-120"/>
              </a:rPr>
              <a:t>2</a:t>
            </a:r>
            <a:endParaRPr lang="en-US" sz="1500" dirty="0"/>
          </a:p>
        </p:txBody>
      </p:sp>
      <p:sp>
        <p:nvSpPr>
          <p:cNvPr id="14" name="Text 12"/>
          <p:cNvSpPr/>
          <p:nvPr/>
        </p:nvSpPr>
        <p:spPr>
          <a:xfrm>
            <a:off x="1463040" y="2340864"/>
            <a:ext cx="2057400" cy="274320"/>
          </a:xfrm>
          <a:prstGeom prst="rect">
            <a:avLst/>
          </a:prstGeom>
          <a:noFill/>
          <a:ln/>
        </p:spPr>
        <p:txBody>
          <a:bodyPr wrap="square" lIns="0" tIns="0" rIns="0" bIns="0" rtlCol="0" anchor="ctr"/>
          <a:lstStyle/>
          <a:p>
            <a:pPr marL="0" indent="0">
              <a:buNone/>
            </a:pPr>
            <a:r>
              <a:rPr lang="en-US" sz="1900" b="1" dirty="0">
                <a:solidFill>
                  <a:srgbClr val="F7FAFC"/>
                </a:solidFill>
                <a:latin typeface="Aptos Display" pitchFamily="34" charset="0"/>
                <a:ea typeface="Aptos Display" pitchFamily="34" charset="-122"/>
                <a:cs typeface="Aptos Display" pitchFamily="34" charset="-120"/>
              </a:rPr>
              <a:t>Document pattern</a:t>
            </a:r>
            <a:endParaRPr lang="en-US" sz="1900" dirty="0"/>
          </a:p>
        </p:txBody>
      </p:sp>
      <p:sp>
        <p:nvSpPr>
          <p:cNvPr id="15" name="Text 13"/>
          <p:cNvSpPr/>
          <p:nvPr/>
        </p:nvSpPr>
        <p:spPr>
          <a:xfrm>
            <a:off x="3566160" y="2359152"/>
            <a:ext cx="7680960" cy="493776"/>
          </a:xfrm>
          <a:prstGeom prst="rect">
            <a:avLst/>
          </a:prstGeom>
          <a:noFill/>
          <a:ln/>
        </p:spPr>
        <p:txBody>
          <a:bodyPr wrap="square" lIns="0" tIns="0" rIns="0" bIns="0" rtlCol="0" anchor="ctr">
            <a:normAutofit fontScale="92500" lnSpcReduction="20000"/>
          </a:bodyPr>
          <a:lstStyle/>
          <a:p>
            <a:pPr marL="0" indent="0">
              <a:buNone/>
            </a:pPr>
            <a:r>
              <a:rPr lang="en-US" sz="2000" dirty="0">
                <a:solidFill>
                  <a:srgbClr val="B9C7D3"/>
                </a:solidFill>
                <a:latin typeface="Aptos" pitchFamily="34" charset="0"/>
                <a:ea typeface="Aptos" pitchFamily="34" charset="-122"/>
                <a:cs typeface="Aptos" pitchFamily="34" charset="-120"/>
              </a:rPr>
              <a:t>Training load, injury history, fatigue, weight trend, vitals, performance drop.</a:t>
            </a:r>
            <a:endParaRPr lang="en-US" sz="2000" dirty="0"/>
          </a:p>
        </p:txBody>
      </p:sp>
      <p:sp>
        <p:nvSpPr>
          <p:cNvPr id="16" name="Shape 14"/>
          <p:cNvSpPr/>
          <p:nvPr/>
        </p:nvSpPr>
        <p:spPr>
          <a:xfrm>
            <a:off x="777240" y="3127248"/>
            <a:ext cx="493776" cy="493776"/>
          </a:xfrm>
          <a:prstGeom prst="ellipse">
            <a:avLst/>
          </a:prstGeom>
          <a:solidFill>
            <a:srgbClr val="FF9F0A"/>
          </a:solidFill>
          <a:ln w="12700">
            <a:solidFill>
              <a:srgbClr val="FFFFFF">
                <a:alpha val="0"/>
              </a:srgbClr>
            </a:solidFill>
            <a:prstDash val="solid"/>
          </a:ln>
        </p:spPr>
        <p:txBody>
          <a:bodyPr/>
          <a:lstStyle/>
          <a:p>
            <a:endParaRPr lang="en-US"/>
          </a:p>
        </p:txBody>
      </p:sp>
      <p:sp>
        <p:nvSpPr>
          <p:cNvPr id="17" name="Text 15"/>
          <p:cNvSpPr/>
          <p:nvPr/>
        </p:nvSpPr>
        <p:spPr>
          <a:xfrm>
            <a:off x="777240" y="3246120"/>
            <a:ext cx="493776" cy="164592"/>
          </a:xfrm>
          <a:prstGeom prst="rect">
            <a:avLst/>
          </a:prstGeom>
          <a:noFill/>
          <a:ln/>
        </p:spPr>
        <p:txBody>
          <a:bodyPr wrap="square" lIns="0" tIns="0" rIns="0" bIns="0" rtlCol="0" anchor="ctr"/>
          <a:lstStyle/>
          <a:p>
            <a:pPr marL="0" indent="0" algn="ctr">
              <a:buNone/>
            </a:pPr>
            <a:r>
              <a:rPr lang="en-US" sz="1500" b="1" dirty="0">
                <a:solidFill>
                  <a:srgbClr val="FFFFFF"/>
                </a:solidFill>
                <a:latin typeface="Aptos Display" pitchFamily="34" charset="0"/>
                <a:ea typeface="Aptos Display" pitchFamily="34" charset="-122"/>
                <a:cs typeface="Aptos Display" pitchFamily="34" charset="-120"/>
              </a:rPr>
              <a:t>3</a:t>
            </a:r>
            <a:endParaRPr lang="en-US" sz="1500" dirty="0"/>
          </a:p>
        </p:txBody>
      </p:sp>
      <p:sp>
        <p:nvSpPr>
          <p:cNvPr id="18" name="Text 16"/>
          <p:cNvSpPr/>
          <p:nvPr/>
        </p:nvSpPr>
        <p:spPr>
          <a:xfrm>
            <a:off x="1463040" y="3108960"/>
            <a:ext cx="2057400" cy="274320"/>
          </a:xfrm>
          <a:prstGeom prst="rect">
            <a:avLst/>
          </a:prstGeom>
          <a:noFill/>
          <a:ln/>
        </p:spPr>
        <p:txBody>
          <a:bodyPr wrap="square" lIns="0" tIns="0" rIns="0" bIns="0" rtlCol="0" anchor="ctr"/>
          <a:lstStyle/>
          <a:p>
            <a:pPr marL="0" indent="0">
              <a:buNone/>
            </a:pPr>
            <a:r>
              <a:rPr lang="en-US" sz="1900" b="1" dirty="0">
                <a:solidFill>
                  <a:srgbClr val="F7FAFC"/>
                </a:solidFill>
                <a:latin typeface="Aptos Display" pitchFamily="34" charset="0"/>
                <a:ea typeface="Aptos Display" pitchFamily="34" charset="-122"/>
                <a:cs typeface="Aptos Display" pitchFamily="34" charset="-120"/>
              </a:rPr>
              <a:t>Reduce risk</a:t>
            </a:r>
            <a:endParaRPr lang="en-US" sz="1900" dirty="0"/>
          </a:p>
        </p:txBody>
      </p:sp>
      <p:sp>
        <p:nvSpPr>
          <p:cNvPr id="19" name="Text 17"/>
          <p:cNvSpPr/>
          <p:nvPr/>
        </p:nvSpPr>
        <p:spPr>
          <a:xfrm>
            <a:off x="3566160" y="3127248"/>
            <a:ext cx="7680960" cy="320040"/>
          </a:xfrm>
          <a:prstGeom prst="rect">
            <a:avLst/>
          </a:prstGeom>
          <a:noFill/>
          <a:ln/>
        </p:spPr>
        <p:txBody>
          <a:bodyPr wrap="square" lIns="0" tIns="0" rIns="0" bIns="0" rtlCol="0" anchor="ctr">
            <a:normAutofit/>
          </a:bodyPr>
          <a:lstStyle/>
          <a:p>
            <a:pPr marL="0" indent="0">
              <a:buNone/>
            </a:pPr>
            <a:r>
              <a:rPr lang="en-US" sz="2000" dirty="0">
                <a:solidFill>
                  <a:srgbClr val="B9C7D3"/>
                </a:solidFill>
                <a:latin typeface="Aptos" pitchFamily="34" charset="0"/>
                <a:ea typeface="Aptos" pitchFamily="34" charset="-122"/>
                <a:cs typeface="Aptos" pitchFamily="34" charset="-120"/>
              </a:rPr>
              <a:t>Stop impact if bone stress injury suspected; avoid “just push through.”</a:t>
            </a:r>
            <a:endParaRPr lang="en-US" sz="2000" dirty="0"/>
          </a:p>
        </p:txBody>
      </p:sp>
      <p:sp>
        <p:nvSpPr>
          <p:cNvPr id="20" name="Shape 18"/>
          <p:cNvSpPr/>
          <p:nvPr/>
        </p:nvSpPr>
        <p:spPr>
          <a:xfrm>
            <a:off x="777240" y="3895344"/>
            <a:ext cx="493776" cy="493776"/>
          </a:xfrm>
          <a:prstGeom prst="ellipse">
            <a:avLst/>
          </a:prstGeom>
          <a:solidFill>
            <a:srgbClr val="FF3B30"/>
          </a:solidFill>
          <a:ln w="12700">
            <a:solidFill>
              <a:srgbClr val="FFFFFF">
                <a:alpha val="0"/>
              </a:srgbClr>
            </a:solidFill>
            <a:prstDash val="solid"/>
          </a:ln>
        </p:spPr>
        <p:txBody>
          <a:bodyPr/>
          <a:lstStyle/>
          <a:p>
            <a:endParaRPr lang="en-US"/>
          </a:p>
        </p:txBody>
      </p:sp>
      <p:sp>
        <p:nvSpPr>
          <p:cNvPr id="21" name="Text 19"/>
          <p:cNvSpPr/>
          <p:nvPr/>
        </p:nvSpPr>
        <p:spPr>
          <a:xfrm>
            <a:off x="777240" y="4014216"/>
            <a:ext cx="493776" cy="164592"/>
          </a:xfrm>
          <a:prstGeom prst="rect">
            <a:avLst/>
          </a:prstGeom>
          <a:noFill/>
          <a:ln/>
        </p:spPr>
        <p:txBody>
          <a:bodyPr wrap="square" lIns="0" tIns="0" rIns="0" bIns="0" rtlCol="0" anchor="ctr"/>
          <a:lstStyle/>
          <a:p>
            <a:pPr marL="0" indent="0" algn="ctr">
              <a:buNone/>
            </a:pPr>
            <a:r>
              <a:rPr lang="en-US" sz="1500" b="1" dirty="0">
                <a:solidFill>
                  <a:srgbClr val="FFFFFF"/>
                </a:solidFill>
                <a:latin typeface="Aptos Display" pitchFamily="34" charset="0"/>
                <a:ea typeface="Aptos Display" pitchFamily="34" charset="-122"/>
                <a:cs typeface="Aptos Display" pitchFamily="34" charset="-120"/>
              </a:rPr>
              <a:t>4</a:t>
            </a:r>
            <a:endParaRPr lang="en-US" sz="1500" dirty="0"/>
          </a:p>
        </p:txBody>
      </p:sp>
      <p:sp>
        <p:nvSpPr>
          <p:cNvPr id="22" name="Text 20"/>
          <p:cNvSpPr/>
          <p:nvPr/>
        </p:nvSpPr>
        <p:spPr>
          <a:xfrm>
            <a:off x="1463040" y="3877056"/>
            <a:ext cx="2057400" cy="274320"/>
          </a:xfrm>
          <a:prstGeom prst="rect">
            <a:avLst/>
          </a:prstGeom>
          <a:noFill/>
          <a:ln/>
        </p:spPr>
        <p:txBody>
          <a:bodyPr wrap="square" lIns="0" tIns="0" rIns="0" bIns="0" rtlCol="0" anchor="ctr"/>
          <a:lstStyle/>
          <a:p>
            <a:pPr marL="0" indent="0">
              <a:buNone/>
            </a:pPr>
            <a:r>
              <a:rPr lang="en-US" sz="1900" b="1" dirty="0">
                <a:solidFill>
                  <a:srgbClr val="F7FAFC"/>
                </a:solidFill>
                <a:latin typeface="Aptos Display" pitchFamily="34" charset="0"/>
                <a:ea typeface="Aptos Display" pitchFamily="34" charset="-122"/>
                <a:cs typeface="Aptos Display" pitchFamily="34" charset="-120"/>
              </a:rPr>
              <a:t>Refer early</a:t>
            </a:r>
            <a:endParaRPr lang="en-US" sz="1900" dirty="0"/>
          </a:p>
        </p:txBody>
      </p:sp>
      <p:sp>
        <p:nvSpPr>
          <p:cNvPr id="23" name="Text 21"/>
          <p:cNvSpPr/>
          <p:nvPr/>
        </p:nvSpPr>
        <p:spPr>
          <a:xfrm>
            <a:off x="3566160" y="3895344"/>
            <a:ext cx="7680960" cy="612648"/>
          </a:xfrm>
          <a:prstGeom prst="rect">
            <a:avLst/>
          </a:prstGeom>
          <a:noFill/>
          <a:ln/>
        </p:spPr>
        <p:txBody>
          <a:bodyPr wrap="square" lIns="0" tIns="0" rIns="0" bIns="0" rtlCol="0" anchor="ctr">
            <a:normAutofit/>
          </a:bodyPr>
          <a:lstStyle/>
          <a:p>
            <a:pPr marL="0" indent="0">
              <a:buNone/>
            </a:pPr>
            <a:r>
              <a:rPr lang="en-US" sz="2000" dirty="0">
                <a:solidFill>
                  <a:srgbClr val="B9C7D3"/>
                </a:solidFill>
                <a:latin typeface="Aptos" pitchFamily="34" charset="0"/>
                <a:ea typeface="Aptos" pitchFamily="34" charset="-122"/>
                <a:cs typeface="Aptos" pitchFamily="34" charset="-120"/>
              </a:rPr>
              <a:t>Sports physician + registered sports dietitian + mental health support if needed.</a:t>
            </a:r>
            <a:endParaRPr lang="en-US" sz="2000" dirty="0"/>
          </a:p>
        </p:txBody>
      </p:sp>
      <p:sp>
        <p:nvSpPr>
          <p:cNvPr id="24" name="Shape 22"/>
          <p:cNvSpPr/>
          <p:nvPr/>
        </p:nvSpPr>
        <p:spPr>
          <a:xfrm>
            <a:off x="777240" y="4663440"/>
            <a:ext cx="493776" cy="493776"/>
          </a:xfrm>
          <a:prstGeom prst="ellipse">
            <a:avLst/>
          </a:prstGeom>
          <a:solidFill>
            <a:srgbClr val="FF3B30"/>
          </a:solidFill>
          <a:ln w="12700">
            <a:solidFill>
              <a:srgbClr val="FFFFFF">
                <a:alpha val="0"/>
              </a:srgbClr>
            </a:solidFill>
            <a:prstDash val="solid"/>
          </a:ln>
        </p:spPr>
        <p:txBody>
          <a:bodyPr/>
          <a:lstStyle/>
          <a:p>
            <a:endParaRPr lang="en-US"/>
          </a:p>
        </p:txBody>
      </p:sp>
      <p:sp>
        <p:nvSpPr>
          <p:cNvPr id="25" name="Text 23"/>
          <p:cNvSpPr/>
          <p:nvPr/>
        </p:nvSpPr>
        <p:spPr>
          <a:xfrm>
            <a:off x="777240" y="4782312"/>
            <a:ext cx="493776" cy="164592"/>
          </a:xfrm>
          <a:prstGeom prst="rect">
            <a:avLst/>
          </a:prstGeom>
          <a:noFill/>
          <a:ln/>
        </p:spPr>
        <p:txBody>
          <a:bodyPr wrap="square" lIns="0" tIns="0" rIns="0" bIns="0" rtlCol="0" anchor="ctr"/>
          <a:lstStyle/>
          <a:p>
            <a:pPr marL="0" indent="0" algn="ctr">
              <a:buNone/>
            </a:pPr>
            <a:r>
              <a:rPr lang="en-US" sz="1500" b="1" dirty="0">
                <a:solidFill>
                  <a:srgbClr val="FFFFFF"/>
                </a:solidFill>
                <a:latin typeface="Aptos Display" pitchFamily="34" charset="0"/>
                <a:ea typeface="Aptos Display" pitchFamily="34" charset="-122"/>
                <a:cs typeface="Aptos Display" pitchFamily="34" charset="-120"/>
              </a:rPr>
              <a:t>5</a:t>
            </a:r>
            <a:endParaRPr lang="en-US" sz="1500" dirty="0"/>
          </a:p>
        </p:txBody>
      </p:sp>
      <p:sp>
        <p:nvSpPr>
          <p:cNvPr id="26" name="Text 24"/>
          <p:cNvSpPr/>
          <p:nvPr/>
        </p:nvSpPr>
        <p:spPr>
          <a:xfrm>
            <a:off x="1463040" y="4645152"/>
            <a:ext cx="2057400" cy="274320"/>
          </a:xfrm>
          <a:prstGeom prst="rect">
            <a:avLst/>
          </a:prstGeom>
          <a:noFill/>
          <a:ln/>
        </p:spPr>
        <p:txBody>
          <a:bodyPr wrap="square" lIns="0" tIns="0" rIns="0" bIns="0" rtlCol="0" anchor="ctr"/>
          <a:lstStyle/>
          <a:p>
            <a:pPr marL="0" indent="0">
              <a:buNone/>
            </a:pPr>
            <a:r>
              <a:rPr lang="en-US" sz="1900" b="1" dirty="0">
                <a:solidFill>
                  <a:srgbClr val="F7FAFC"/>
                </a:solidFill>
                <a:latin typeface="Aptos Display" pitchFamily="34" charset="0"/>
                <a:ea typeface="Aptos Display" pitchFamily="34" charset="-122"/>
                <a:cs typeface="Aptos Display" pitchFamily="34" charset="-120"/>
              </a:rPr>
              <a:t>Control the message</a:t>
            </a:r>
            <a:endParaRPr lang="en-US" sz="1900" dirty="0"/>
          </a:p>
        </p:txBody>
      </p:sp>
      <p:sp>
        <p:nvSpPr>
          <p:cNvPr id="27" name="Text 25"/>
          <p:cNvSpPr/>
          <p:nvPr/>
        </p:nvSpPr>
        <p:spPr>
          <a:xfrm>
            <a:off x="3566160" y="4663440"/>
            <a:ext cx="7680960" cy="320040"/>
          </a:xfrm>
          <a:prstGeom prst="rect">
            <a:avLst/>
          </a:prstGeom>
          <a:noFill/>
          <a:ln/>
        </p:spPr>
        <p:txBody>
          <a:bodyPr wrap="square" lIns="0" tIns="0" rIns="0" bIns="0" rtlCol="0" anchor="ctr">
            <a:normAutofit/>
          </a:bodyPr>
          <a:lstStyle/>
          <a:p>
            <a:pPr marL="0" indent="0">
              <a:buNone/>
            </a:pPr>
            <a:r>
              <a:rPr lang="en-US" sz="2000" dirty="0">
                <a:solidFill>
                  <a:srgbClr val="B9C7D3"/>
                </a:solidFill>
                <a:latin typeface="Aptos" pitchFamily="34" charset="0"/>
                <a:ea typeface="Aptos" pitchFamily="34" charset="-122"/>
                <a:cs typeface="Aptos" pitchFamily="34" charset="-120"/>
              </a:rPr>
              <a:t>Fueling is training. Restriction is risk management, not punishment.</a:t>
            </a:r>
            <a:endParaRPr lang="en-US" sz="2000" dirty="0"/>
          </a:p>
        </p:txBody>
      </p:sp>
      <p:sp>
        <p:nvSpPr>
          <p:cNvPr id="28" name="Shape 26"/>
          <p:cNvSpPr/>
          <p:nvPr/>
        </p:nvSpPr>
        <p:spPr>
          <a:xfrm>
            <a:off x="914400" y="5715000"/>
            <a:ext cx="10149840" cy="438912"/>
          </a:xfrm>
          <a:prstGeom prst="roundRect">
            <a:avLst>
              <a:gd name="adj" fmla="val 18750"/>
            </a:avLst>
          </a:prstGeom>
          <a:solidFill>
            <a:srgbClr val="FF3B30"/>
          </a:solidFill>
          <a:ln w="12700">
            <a:solidFill>
              <a:srgbClr val="FF3B30">
                <a:alpha val="0"/>
              </a:srgbClr>
            </a:solidFill>
            <a:prstDash val="solid"/>
          </a:ln>
        </p:spPr>
        <p:txBody>
          <a:bodyPr/>
          <a:lstStyle/>
          <a:p>
            <a:endParaRPr lang="en-US"/>
          </a:p>
        </p:txBody>
      </p:sp>
      <p:sp>
        <p:nvSpPr>
          <p:cNvPr id="29" name="Text 27"/>
          <p:cNvSpPr/>
          <p:nvPr/>
        </p:nvSpPr>
        <p:spPr>
          <a:xfrm>
            <a:off x="1097280" y="5751576"/>
            <a:ext cx="9784080" cy="438912"/>
          </a:xfrm>
          <a:prstGeom prst="rect">
            <a:avLst/>
          </a:prstGeom>
          <a:noFill/>
          <a:ln/>
        </p:spPr>
        <p:txBody>
          <a:bodyPr wrap="square" lIns="0" tIns="0" rIns="0" bIns="0" rtlCol="0" anchor="ctr"/>
          <a:lstStyle/>
          <a:p>
            <a:pPr marL="0" indent="0" algn="ctr">
              <a:buNone/>
            </a:pPr>
            <a:r>
              <a:rPr lang="en-US" sz="2000" b="1" dirty="0">
                <a:solidFill>
                  <a:srgbClr val="FFFFFF"/>
                </a:solidFill>
                <a:latin typeface="Aptos Display" pitchFamily="34" charset="0"/>
                <a:ea typeface="Aptos Display" pitchFamily="34" charset="-122"/>
                <a:cs typeface="Aptos Display" pitchFamily="34" charset="-120"/>
              </a:rPr>
              <a:t>Never promise secrecy if the athlete may be medically unsafe.</a:t>
            </a:r>
            <a:endParaRPr lang="en-US"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5">
    <p:bg>
      <p:bgPr>
        <a:solidFill>
          <a:srgbClr val="07131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FF3B30"/>
          </a:solidFill>
          <a:ln w="12700">
            <a:solidFill>
              <a:srgbClr val="FF3B30">
                <a:alpha val="0"/>
              </a:srgbClr>
            </a:solidFill>
            <a:prstDash val="solid"/>
          </a:ln>
        </p:spPr>
        <p:txBody>
          <a:bodyPr/>
          <a:lstStyle/>
          <a:p>
            <a:endParaRPr lang="en-US"/>
          </a:p>
        </p:txBody>
      </p:sp>
      <p:sp>
        <p:nvSpPr>
          <p:cNvPr id="3" name="Shape 1"/>
          <p:cNvSpPr/>
          <p:nvPr/>
        </p:nvSpPr>
        <p:spPr>
          <a:xfrm>
            <a:off x="0" y="6784848"/>
            <a:ext cx="12191695" cy="73152"/>
          </a:xfrm>
          <a:prstGeom prst="rect">
            <a:avLst/>
          </a:prstGeom>
          <a:solidFill>
            <a:srgbClr val="64D2FF">
              <a:alpha val="65000"/>
            </a:srgbClr>
          </a:solidFill>
          <a:ln w="12700">
            <a:solidFill>
              <a:srgbClr val="64D2FF">
                <a:alpha val="0"/>
              </a:srgbClr>
            </a:solidFill>
            <a:prstDash val="solid"/>
          </a:ln>
        </p:spPr>
        <p:txBody>
          <a:bodyPr/>
          <a:lstStyle/>
          <a:p>
            <a:endParaRPr lang="en-US"/>
          </a:p>
        </p:txBody>
      </p:sp>
      <p:sp>
        <p:nvSpPr>
          <p:cNvPr id="4" name="Text 2"/>
          <p:cNvSpPr/>
          <p:nvPr/>
        </p:nvSpPr>
        <p:spPr>
          <a:xfrm>
            <a:off x="411480" y="6428232"/>
            <a:ext cx="4572000" cy="201168"/>
          </a:xfrm>
          <a:prstGeom prst="rect">
            <a:avLst/>
          </a:prstGeom>
          <a:noFill/>
          <a:ln/>
        </p:spPr>
        <p:txBody>
          <a:bodyPr wrap="square" lIns="0" tIns="0" rIns="0" bIns="0" rtlCol="0" anchor="ctr"/>
          <a:lstStyle/>
          <a:p>
            <a:pPr marL="0" indent="0">
              <a:buNone/>
            </a:pPr>
            <a:r>
              <a:rPr lang="en-US" sz="850" b="1" dirty="0">
                <a:solidFill>
                  <a:srgbClr val="B9C7D3"/>
                </a:solidFill>
                <a:latin typeface="Aptos" pitchFamily="34" charset="0"/>
                <a:ea typeface="Aptos" pitchFamily="34" charset="-122"/>
                <a:cs typeface="Aptos" pitchFamily="34" charset="-120"/>
              </a:rPr>
              <a:t>TREATMENT</a:t>
            </a:r>
            <a:endParaRPr lang="en-US" sz="850" dirty="0"/>
          </a:p>
        </p:txBody>
      </p:sp>
      <p:sp>
        <p:nvSpPr>
          <p:cNvPr id="5" name="Text 3"/>
          <p:cNvSpPr/>
          <p:nvPr/>
        </p:nvSpPr>
        <p:spPr>
          <a:xfrm>
            <a:off x="11539728" y="6382512"/>
            <a:ext cx="320040" cy="201168"/>
          </a:xfrm>
          <a:prstGeom prst="rect">
            <a:avLst/>
          </a:prstGeom>
          <a:noFill/>
          <a:ln/>
        </p:spPr>
        <p:txBody>
          <a:bodyPr wrap="square" lIns="0" tIns="0" rIns="0" bIns="0" rtlCol="0" anchor="ctr"/>
          <a:lstStyle/>
          <a:p>
            <a:pPr marL="0" indent="0" algn="r">
              <a:buNone/>
            </a:pPr>
            <a:r>
              <a:rPr lang="en-US" sz="850" b="1" dirty="0">
                <a:solidFill>
                  <a:srgbClr val="B9C7D3"/>
                </a:solidFill>
                <a:latin typeface="Aptos" pitchFamily="34" charset="0"/>
                <a:ea typeface="Aptos" pitchFamily="34" charset="-122"/>
                <a:cs typeface="Aptos" pitchFamily="34" charset="-120"/>
              </a:rPr>
              <a:t>15</a:t>
            </a:r>
            <a:endParaRPr lang="en-US" sz="850" dirty="0"/>
          </a:p>
        </p:txBody>
      </p:sp>
      <p:pic>
        <p:nvPicPr>
          <p:cNvPr id="6" name="Image 0" descr="/mnt/data/a_bright_indoor_gym_cafeteria_style_scene_with_two.png"/>
          <p:cNvPicPr>
            <a:picLocks noChangeAspect="1"/>
          </p:cNvPicPr>
          <p:nvPr/>
        </p:nvPicPr>
        <p:blipFill>
          <a:blip r:embed="rId3"/>
          <a:srcRect l="2000" r="43214"/>
          <a:stretch/>
        </p:blipFill>
        <p:spPr>
          <a:xfrm>
            <a:off x="502920" y="960120"/>
            <a:ext cx="5029200" cy="5166360"/>
          </a:xfrm>
          <a:prstGeom prst="rect">
            <a:avLst/>
          </a:prstGeom>
        </p:spPr>
      </p:pic>
      <p:sp>
        <p:nvSpPr>
          <p:cNvPr id="7" name="Shape 4"/>
          <p:cNvSpPr/>
          <p:nvPr/>
        </p:nvSpPr>
        <p:spPr>
          <a:xfrm>
            <a:off x="502920" y="960120"/>
            <a:ext cx="5029200" cy="5166360"/>
          </a:xfrm>
          <a:prstGeom prst="rect">
            <a:avLst/>
          </a:prstGeom>
          <a:solidFill>
            <a:srgbClr val="000000">
              <a:alpha val="0"/>
            </a:srgbClr>
          </a:solidFill>
          <a:ln w="12700">
            <a:solidFill>
              <a:srgbClr val="FFFFFF">
                <a:alpha val="10000"/>
              </a:srgbClr>
            </a:solidFill>
            <a:prstDash val="solid"/>
          </a:ln>
        </p:spPr>
        <p:txBody>
          <a:bodyPr/>
          <a:lstStyle/>
          <a:p>
            <a:endParaRPr lang="en-US"/>
          </a:p>
        </p:txBody>
      </p:sp>
      <p:sp>
        <p:nvSpPr>
          <p:cNvPr id="8" name="Text 5"/>
          <p:cNvSpPr/>
          <p:nvPr/>
        </p:nvSpPr>
        <p:spPr>
          <a:xfrm>
            <a:off x="5806440" y="310896"/>
            <a:ext cx="5852160" cy="932688"/>
          </a:xfrm>
          <a:prstGeom prst="rect">
            <a:avLst/>
          </a:prstGeom>
          <a:noFill/>
          <a:ln/>
        </p:spPr>
        <p:txBody>
          <a:bodyPr wrap="square" lIns="0" tIns="0" rIns="0" bIns="0" rtlCol="0" anchor="ctr">
            <a:normAutofit fontScale="92500" lnSpcReduction="10000"/>
          </a:bodyPr>
          <a:lstStyle/>
          <a:p>
            <a:pPr marL="0" indent="0">
              <a:buNone/>
            </a:pPr>
            <a:r>
              <a:rPr lang="en-US" sz="3400" b="1" dirty="0">
                <a:solidFill>
                  <a:srgbClr val="F7FAFC"/>
                </a:solidFill>
                <a:latin typeface="Aptos Display" pitchFamily="34" charset="0"/>
                <a:ea typeface="Aptos Display" pitchFamily="34" charset="-122"/>
                <a:cs typeface="Aptos Display" pitchFamily="34" charset="-120"/>
              </a:rPr>
              <a:t>Treatment is not “eat more and come back next week”</a:t>
            </a:r>
            <a:endParaRPr lang="en-US" sz="3400" dirty="0"/>
          </a:p>
        </p:txBody>
      </p:sp>
      <p:sp>
        <p:nvSpPr>
          <p:cNvPr id="9" name="Text 6"/>
          <p:cNvSpPr/>
          <p:nvPr/>
        </p:nvSpPr>
        <p:spPr>
          <a:xfrm>
            <a:off x="5806440" y="1170432"/>
            <a:ext cx="5852160" cy="420624"/>
          </a:xfrm>
          <a:prstGeom prst="rect">
            <a:avLst/>
          </a:prstGeom>
          <a:noFill/>
          <a:ln/>
        </p:spPr>
        <p:txBody>
          <a:bodyPr wrap="square" lIns="0" tIns="0" rIns="0" bIns="0" rtlCol="0" anchor="ctr">
            <a:normAutofit fontScale="85000" lnSpcReduction="10000"/>
          </a:bodyPr>
          <a:lstStyle/>
          <a:p>
            <a:pPr marL="0" indent="0">
              <a:buNone/>
            </a:pPr>
            <a:r>
              <a:rPr lang="en-US" dirty="0">
                <a:solidFill>
                  <a:srgbClr val="B9C7D3"/>
                </a:solidFill>
                <a:latin typeface="Aptos" pitchFamily="34" charset="0"/>
                <a:ea typeface="Aptos" pitchFamily="34" charset="-122"/>
                <a:cs typeface="Aptos" pitchFamily="34" charset="-120"/>
              </a:rPr>
              <a:t>It is coordinated energy restoration with medical risk management.</a:t>
            </a:r>
            <a:endParaRPr lang="en-US" dirty="0"/>
          </a:p>
        </p:txBody>
      </p:sp>
      <p:sp>
        <p:nvSpPr>
          <p:cNvPr id="10" name="Shape 7"/>
          <p:cNvSpPr/>
          <p:nvPr/>
        </p:nvSpPr>
        <p:spPr>
          <a:xfrm>
            <a:off x="5897880" y="1664208"/>
            <a:ext cx="5349240" cy="731520"/>
          </a:xfrm>
          <a:prstGeom prst="roundRect">
            <a:avLst>
              <a:gd name="adj" fmla="val 15000"/>
            </a:avLst>
          </a:prstGeom>
          <a:solidFill>
            <a:srgbClr val="0F2A42"/>
          </a:solidFill>
          <a:ln w="15240">
            <a:solidFill>
              <a:srgbClr val="FF3B30">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11" name="Shape 8"/>
          <p:cNvSpPr/>
          <p:nvPr/>
        </p:nvSpPr>
        <p:spPr>
          <a:xfrm>
            <a:off x="5897880" y="1664208"/>
            <a:ext cx="64008" cy="731520"/>
          </a:xfrm>
          <a:prstGeom prst="rect">
            <a:avLst/>
          </a:prstGeom>
          <a:solidFill>
            <a:srgbClr val="FF3B30"/>
          </a:solidFill>
          <a:ln w="12700">
            <a:solidFill>
              <a:srgbClr val="FF3B30">
                <a:alpha val="0"/>
              </a:srgbClr>
            </a:solidFill>
            <a:prstDash val="solid"/>
          </a:ln>
        </p:spPr>
        <p:txBody>
          <a:bodyPr/>
          <a:lstStyle/>
          <a:p>
            <a:endParaRPr lang="en-US"/>
          </a:p>
        </p:txBody>
      </p:sp>
      <p:sp>
        <p:nvSpPr>
          <p:cNvPr id="12" name="Text 9"/>
          <p:cNvSpPr/>
          <p:nvPr/>
        </p:nvSpPr>
        <p:spPr>
          <a:xfrm>
            <a:off x="6099048" y="1828800"/>
            <a:ext cx="5001768" cy="310896"/>
          </a:xfrm>
          <a:prstGeom prst="rect">
            <a:avLst/>
          </a:prstGeom>
          <a:noFill/>
          <a:ln/>
        </p:spPr>
        <p:txBody>
          <a:bodyPr wrap="square" lIns="0" tIns="0" rIns="0" bIns="0" rtlCol="0" anchor="ctr">
            <a:normAutofit/>
          </a:bodyPr>
          <a:lstStyle/>
          <a:p>
            <a:pPr marL="0" indent="0">
              <a:buNone/>
            </a:pPr>
            <a:r>
              <a:rPr lang="en-US" sz="1800" b="1" dirty="0">
                <a:solidFill>
                  <a:srgbClr val="F7FAFC"/>
                </a:solidFill>
                <a:latin typeface="Aptos Display" pitchFamily="34" charset="0"/>
                <a:ea typeface="Aptos Display" pitchFamily="34" charset="-122"/>
                <a:cs typeface="Aptos Display" pitchFamily="34" charset="-120"/>
              </a:rPr>
              <a:t>Sports physician</a:t>
            </a:r>
            <a:endParaRPr lang="en-US" sz="1800" dirty="0"/>
          </a:p>
        </p:txBody>
      </p:sp>
      <p:sp>
        <p:nvSpPr>
          <p:cNvPr id="13" name="Text 10"/>
          <p:cNvSpPr/>
          <p:nvPr/>
        </p:nvSpPr>
        <p:spPr>
          <a:xfrm>
            <a:off x="6099048" y="2084832"/>
            <a:ext cx="5001768" cy="310896"/>
          </a:xfrm>
          <a:prstGeom prst="rect">
            <a:avLst/>
          </a:prstGeom>
          <a:noFill/>
          <a:ln/>
        </p:spPr>
        <p:txBody>
          <a:bodyPr wrap="square" lIns="254" tIns="254" rIns="254" bIns="254" rtlCol="0" anchor="ctr">
            <a:normAutofit/>
          </a:bodyPr>
          <a:lstStyle/>
          <a:p>
            <a:pPr marL="0" indent="0">
              <a:buNone/>
            </a:pPr>
            <a:r>
              <a:rPr lang="en-US" sz="1500" dirty="0">
                <a:solidFill>
                  <a:srgbClr val="B9C7D3"/>
                </a:solidFill>
                <a:latin typeface="Aptos" pitchFamily="34" charset="0"/>
                <a:ea typeface="Aptos" pitchFamily="34" charset="-122"/>
                <a:cs typeface="Aptos" pitchFamily="34" charset="-120"/>
              </a:rPr>
              <a:t>medical lead, differential diagnosis, clearance decisions</a:t>
            </a:r>
            <a:endParaRPr lang="en-US" sz="1500" dirty="0"/>
          </a:p>
        </p:txBody>
      </p:sp>
      <p:sp>
        <p:nvSpPr>
          <p:cNvPr id="14" name="Shape 11"/>
          <p:cNvSpPr/>
          <p:nvPr/>
        </p:nvSpPr>
        <p:spPr>
          <a:xfrm>
            <a:off x="5897880" y="2578608"/>
            <a:ext cx="5349240" cy="731520"/>
          </a:xfrm>
          <a:prstGeom prst="roundRect">
            <a:avLst>
              <a:gd name="adj" fmla="val 15000"/>
            </a:avLst>
          </a:prstGeom>
          <a:solidFill>
            <a:srgbClr val="0F2A42"/>
          </a:solidFill>
          <a:ln w="15240">
            <a:solidFill>
              <a:srgbClr val="32D74B">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15" name="Shape 12"/>
          <p:cNvSpPr/>
          <p:nvPr/>
        </p:nvSpPr>
        <p:spPr>
          <a:xfrm>
            <a:off x="5897880" y="2578608"/>
            <a:ext cx="64008" cy="731520"/>
          </a:xfrm>
          <a:prstGeom prst="rect">
            <a:avLst/>
          </a:prstGeom>
          <a:solidFill>
            <a:srgbClr val="32D74B"/>
          </a:solidFill>
          <a:ln w="12700">
            <a:solidFill>
              <a:srgbClr val="32D74B">
                <a:alpha val="0"/>
              </a:srgbClr>
            </a:solidFill>
            <a:prstDash val="solid"/>
          </a:ln>
        </p:spPr>
        <p:txBody>
          <a:bodyPr/>
          <a:lstStyle/>
          <a:p>
            <a:endParaRPr lang="en-US"/>
          </a:p>
        </p:txBody>
      </p:sp>
      <p:sp>
        <p:nvSpPr>
          <p:cNvPr id="16" name="Text 13"/>
          <p:cNvSpPr/>
          <p:nvPr/>
        </p:nvSpPr>
        <p:spPr>
          <a:xfrm>
            <a:off x="6099048" y="2743200"/>
            <a:ext cx="5001768" cy="310896"/>
          </a:xfrm>
          <a:prstGeom prst="rect">
            <a:avLst/>
          </a:prstGeom>
          <a:noFill/>
          <a:ln/>
        </p:spPr>
        <p:txBody>
          <a:bodyPr wrap="square" lIns="0" tIns="0" rIns="0" bIns="0" rtlCol="0" anchor="ctr">
            <a:normAutofit/>
          </a:bodyPr>
          <a:lstStyle/>
          <a:p>
            <a:pPr marL="0" indent="0">
              <a:buNone/>
            </a:pPr>
            <a:r>
              <a:rPr lang="en-US" sz="1800" b="1" dirty="0">
                <a:solidFill>
                  <a:srgbClr val="F7FAFC"/>
                </a:solidFill>
                <a:latin typeface="Aptos Display" pitchFamily="34" charset="0"/>
                <a:ea typeface="Aptos Display" pitchFamily="34" charset="-122"/>
                <a:cs typeface="Aptos Display" pitchFamily="34" charset="-120"/>
              </a:rPr>
              <a:t>Registered sports dietitian</a:t>
            </a:r>
            <a:endParaRPr lang="en-US" sz="1800" dirty="0"/>
          </a:p>
        </p:txBody>
      </p:sp>
      <p:sp>
        <p:nvSpPr>
          <p:cNvPr id="17" name="Text 14"/>
          <p:cNvSpPr/>
          <p:nvPr/>
        </p:nvSpPr>
        <p:spPr>
          <a:xfrm>
            <a:off x="6099048" y="2999232"/>
            <a:ext cx="5001768" cy="310896"/>
          </a:xfrm>
          <a:prstGeom prst="rect">
            <a:avLst/>
          </a:prstGeom>
          <a:noFill/>
          <a:ln/>
        </p:spPr>
        <p:txBody>
          <a:bodyPr wrap="square" lIns="254" tIns="254" rIns="254" bIns="254" rtlCol="0" anchor="ctr">
            <a:normAutofit/>
          </a:bodyPr>
          <a:lstStyle/>
          <a:p>
            <a:pPr marL="0" indent="0">
              <a:buNone/>
            </a:pPr>
            <a:r>
              <a:rPr lang="en-US" sz="1500" dirty="0">
                <a:solidFill>
                  <a:srgbClr val="B9C7D3"/>
                </a:solidFill>
                <a:latin typeface="Aptos" pitchFamily="34" charset="0"/>
                <a:ea typeface="Aptos" pitchFamily="34" charset="-122"/>
                <a:cs typeface="Aptos" pitchFamily="34" charset="-120"/>
              </a:rPr>
              <a:t>energy availability, meal timing, carbohydrate availability</a:t>
            </a:r>
            <a:endParaRPr lang="en-US" sz="1500" dirty="0"/>
          </a:p>
        </p:txBody>
      </p:sp>
      <p:sp>
        <p:nvSpPr>
          <p:cNvPr id="18" name="Shape 15"/>
          <p:cNvSpPr/>
          <p:nvPr/>
        </p:nvSpPr>
        <p:spPr>
          <a:xfrm>
            <a:off x="5897880" y="3493008"/>
            <a:ext cx="5349240" cy="731520"/>
          </a:xfrm>
          <a:prstGeom prst="roundRect">
            <a:avLst>
              <a:gd name="adj" fmla="val 15000"/>
            </a:avLst>
          </a:prstGeom>
          <a:solidFill>
            <a:srgbClr val="0F2A42"/>
          </a:solidFill>
          <a:ln w="15240">
            <a:solidFill>
              <a:srgbClr val="BF5AF2">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19" name="Shape 16"/>
          <p:cNvSpPr/>
          <p:nvPr/>
        </p:nvSpPr>
        <p:spPr>
          <a:xfrm>
            <a:off x="5897880" y="3493008"/>
            <a:ext cx="64008" cy="731520"/>
          </a:xfrm>
          <a:prstGeom prst="rect">
            <a:avLst/>
          </a:prstGeom>
          <a:solidFill>
            <a:srgbClr val="BF5AF2"/>
          </a:solidFill>
          <a:ln w="12700">
            <a:solidFill>
              <a:srgbClr val="BF5AF2">
                <a:alpha val="0"/>
              </a:srgbClr>
            </a:solidFill>
            <a:prstDash val="solid"/>
          </a:ln>
        </p:spPr>
        <p:txBody>
          <a:bodyPr/>
          <a:lstStyle/>
          <a:p>
            <a:endParaRPr lang="en-US"/>
          </a:p>
        </p:txBody>
      </p:sp>
      <p:sp>
        <p:nvSpPr>
          <p:cNvPr id="20" name="Text 17"/>
          <p:cNvSpPr/>
          <p:nvPr/>
        </p:nvSpPr>
        <p:spPr>
          <a:xfrm>
            <a:off x="6099048" y="3657600"/>
            <a:ext cx="5001768" cy="310896"/>
          </a:xfrm>
          <a:prstGeom prst="rect">
            <a:avLst/>
          </a:prstGeom>
          <a:noFill/>
          <a:ln/>
        </p:spPr>
        <p:txBody>
          <a:bodyPr wrap="square" lIns="0" tIns="0" rIns="0" bIns="0" rtlCol="0" anchor="ctr">
            <a:normAutofit/>
          </a:bodyPr>
          <a:lstStyle/>
          <a:p>
            <a:pPr marL="0" indent="0">
              <a:buNone/>
            </a:pPr>
            <a:r>
              <a:rPr lang="en-US" sz="1800" b="1" dirty="0">
                <a:solidFill>
                  <a:srgbClr val="F7FAFC"/>
                </a:solidFill>
                <a:latin typeface="Aptos Display" pitchFamily="34" charset="0"/>
                <a:ea typeface="Aptos Display" pitchFamily="34" charset="-122"/>
                <a:cs typeface="Aptos Display" pitchFamily="34" charset="-120"/>
              </a:rPr>
              <a:t>Mental health professional</a:t>
            </a:r>
            <a:endParaRPr lang="en-US" sz="1800" dirty="0"/>
          </a:p>
        </p:txBody>
      </p:sp>
      <p:sp>
        <p:nvSpPr>
          <p:cNvPr id="21" name="Text 18"/>
          <p:cNvSpPr/>
          <p:nvPr/>
        </p:nvSpPr>
        <p:spPr>
          <a:xfrm>
            <a:off x="6099048" y="3913632"/>
            <a:ext cx="5001768" cy="310896"/>
          </a:xfrm>
          <a:prstGeom prst="rect">
            <a:avLst/>
          </a:prstGeom>
          <a:noFill/>
          <a:ln/>
        </p:spPr>
        <p:txBody>
          <a:bodyPr wrap="square" lIns="254" tIns="254" rIns="254" bIns="254" rtlCol="0" anchor="ctr">
            <a:normAutofit/>
          </a:bodyPr>
          <a:lstStyle/>
          <a:p>
            <a:pPr marL="0" indent="0">
              <a:buNone/>
            </a:pPr>
            <a:r>
              <a:rPr lang="en-US" sz="1500" dirty="0">
                <a:solidFill>
                  <a:srgbClr val="B9C7D3"/>
                </a:solidFill>
                <a:latin typeface="Aptos" pitchFamily="34" charset="0"/>
                <a:ea typeface="Aptos" pitchFamily="34" charset="-122"/>
                <a:cs typeface="Aptos" pitchFamily="34" charset="-120"/>
              </a:rPr>
              <a:t>body image, anxiety, eating disorder care when present</a:t>
            </a:r>
            <a:endParaRPr lang="en-US" sz="1500" dirty="0"/>
          </a:p>
        </p:txBody>
      </p:sp>
      <p:sp>
        <p:nvSpPr>
          <p:cNvPr id="22" name="Shape 19"/>
          <p:cNvSpPr/>
          <p:nvPr/>
        </p:nvSpPr>
        <p:spPr>
          <a:xfrm>
            <a:off x="5897880" y="4407408"/>
            <a:ext cx="5349240" cy="731520"/>
          </a:xfrm>
          <a:prstGeom prst="roundRect">
            <a:avLst>
              <a:gd name="adj" fmla="val 15000"/>
            </a:avLst>
          </a:prstGeom>
          <a:solidFill>
            <a:srgbClr val="0F2A42"/>
          </a:solidFill>
          <a:ln w="15240">
            <a:solidFill>
              <a:srgbClr val="64D2FF">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23" name="Shape 20"/>
          <p:cNvSpPr/>
          <p:nvPr/>
        </p:nvSpPr>
        <p:spPr>
          <a:xfrm>
            <a:off x="5897880" y="4407408"/>
            <a:ext cx="64008" cy="731520"/>
          </a:xfrm>
          <a:prstGeom prst="rect">
            <a:avLst/>
          </a:prstGeom>
          <a:solidFill>
            <a:srgbClr val="64D2FF"/>
          </a:solidFill>
          <a:ln w="12700">
            <a:solidFill>
              <a:srgbClr val="64D2FF">
                <a:alpha val="0"/>
              </a:srgbClr>
            </a:solidFill>
            <a:prstDash val="solid"/>
          </a:ln>
        </p:spPr>
        <p:txBody>
          <a:bodyPr/>
          <a:lstStyle/>
          <a:p>
            <a:endParaRPr lang="en-US"/>
          </a:p>
        </p:txBody>
      </p:sp>
      <p:sp>
        <p:nvSpPr>
          <p:cNvPr id="24" name="Text 21"/>
          <p:cNvSpPr/>
          <p:nvPr/>
        </p:nvSpPr>
        <p:spPr>
          <a:xfrm>
            <a:off x="6099048" y="4572000"/>
            <a:ext cx="5001768" cy="310896"/>
          </a:xfrm>
          <a:prstGeom prst="rect">
            <a:avLst/>
          </a:prstGeom>
          <a:noFill/>
          <a:ln/>
        </p:spPr>
        <p:txBody>
          <a:bodyPr wrap="square" lIns="0" tIns="0" rIns="0" bIns="0" rtlCol="0" anchor="ctr">
            <a:normAutofit/>
          </a:bodyPr>
          <a:lstStyle/>
          <a:p>
            <a:pPr marL="0" indent="0">
              <a:buNone/>
            </a:pPr>
            <a:r>
              <a:rPr lang="en-US" sz="1800" b="1" dirty="0">
                <a:solidFill>
                  <a:srgbClr val="F7FAFC"/>
                </a:solidFill>
                <a:latin typeface="Aptos Display" pitchFamily="34" charset="0"/>
                <a:ea typeface="Aptos Display" pitchFamily="34" charset="-122"/>
                <a:cs typeface="Aptos Display" pitchFamily="34" charset="-120"/>
              </a:rPr>
              <a:t>AT / PT / coach</a:t>
            </a:r>
            <a:endParaRPr lang="en-US" sz="1800" dirty="0"/>
          </a:p>
        </p:txBody>
      </p:sp>
      <p:sp>
        <p:nvSpPr>
          <p:cNvPr id="25" name="Text 22"/>
          <p:cNvSpPr/>
          <p:nvPr/>
        </p:nvSpPr>
        <p:spPr>
          <a:xfrm>
            <a:off x="6099048" y="4828032"/>
            <a:ext cx="5001768" cy="310896"/>
          </a:xfrm>
          <a:prstGeom prst="rect">
            <a:avLst/>
          </a:prstGeom>
          <a:noFill/>
          <a:ln/>
        </p:spPr>
        <p:txBody>
          <a:bodyPr wrap="square" lIns="254" tIns="254" rIns="254" bIns="254" rtlCol="0" anchor="ctr">
            <a:normAutofit/>
          </a:bodyPr>
          <a:lstStyle/>
          <a:p>
            <a:pPr marL="0" indent="0">
              <a:buNone/>
            </a:pPr>
            <a:r>
              <a:rPr lang="en-US" sz="1500" dirty="0">
                <a:solidFill>
                  <a:srgbClr val="B9C7D3"/>
                </a:solidFill>
                <a:latin typeface="Aptos" pitchFamily="34" charset="0"/>
                <a:ea typeface="Aptos" pitchFamily="34" charset="-122"/>
                <a:cs typeface="Aptos" pitchFamily="34" charset="-120"/>
              </a:rPr>
              <a:t>daily load, symptoms, communication, safe progression</a:t>
            </a:r>
            <a:endParaRPr lang="en-US" sz="1500" dirty="0"/>
          </a:p>
        </p:txBody>
      </p:sp>
      <p:sp>
        <p:nvSpPr>
          <p:cNvPr id="26" name="Text 23"/>
          <p:cNvSpPr/>
          <p:nvPr/>
        </p:nvSpPr>
        <p:spPr>
          <a:xfrm>
            <a:off x="5897880" y="5559552"/>
            <a:ext cx="5303520" cy="731520"/>
          </a:xfrm>
          <a:prstGeom prst="rect">
            <a:avLst/>
          </a:prstGeom>
          <a:noFill/>
          <a:ln/>
        </p:spPr>
        <p:txBody>
          <a:bodyPr wrap="square" lIns="0" tIns="0" rIns="0" bIns="0" rtlCol="0" anchor="ctr">
            <a:normAutofit fontScale="92500" lnSpcReduction="10000"/>
          </a:bodyPr>
          <a:lstStyle/>
          <a:p>
            <a:pPr marL="0" indent="0">
              <a:buNone/>
            </a:pPr>
            <a:r>
              <a:rPr lang="en-US" b="1" dirty="0">
                <a:solidFill>
                  <a:srgbClr val="FF9F0A"/>
                </a:solidFill>
                <a:latin typeface="Aptos" pitchFamily="34" charset="0"/>
                <a:ea typeface="Aptos" pitchFamily="34" charset="-122"/>
                <a:cs typeface="Aptos" pitchFamily="34" charset="-120"/>
              </a:rPr>
              <a:t>Do not use oral contraceptives simply to “bring back” a period; it can mask ongoing low energy and bone risk.</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6">
    <p:bg>
      <p:bgPr>
        <a:solidFill>
          <a:srgbClr val="07131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FF3B30"/>
          </a:solidFill>
          <a:ln w="12700">
            <a:solidFill>
              <a:srgbClr val="FF3B30">
                <a:alpha val="0"/>
              </a:srgbClr>
            </a:solidFill>
            <a:prstDash val="solid"/>
          </a:ln>
        </p:spPr>
        <p:txBody>
          <a:bodyPr/>
          <a:lstStyle/>
          <a:p>
            <a:endParaRPr lang="en-US"/>
          </a:p>
        </p:txBody>
      </p:sp>
      <p:sp>
        <p:nvSpPr>
          <p:cNvPr id="3" name="Shape 1"/>
          <p:cNvSpPr/>
          <p:nvPr/>
        </p:nvSpPr>
        <p:spPr>
          <a:xfrm>
            <a:off x="0" y="6784848"/>
            <a:ext cx="12191695" cy="73152"/>
          </a:xfrm>
          <a:prstGeom prst="rect">
            <a:avLst/>
          </a:prstGeom>
          <a:solidFill>
            <a:srgbClr val="64D2FF">
              <a:alpha val="65000"/>
            </a:srgbClr>
          </a:solidFill>
          <a:ln w="12700">
            <a:solidFill>
              <a:srgbClr val="64D2FF">
                <a:alpha val="0"/>
              </a:srgbClr>
            </a:solidFill>
            <a:prstDash val="solid"/>
          </a:ln>
        </p:spPr>
        <p:txBody>
          <a:bodyPr/>
          <a:lstStyle/>
          <a:p>
            <a:endParaRPr lang="en-US"/>
          </a:p>
        </p:txBody>
      </p:sp>
      <p:sp>
        <p:nvSpPr>
          <p:cNvPr id="4" name="Text 2"/>
          <p:cNvSpPr/>
          <p:nvPr/>
        </p:nvSpPr>
        <p:spPr>
          <a:xfrm>
            <a:off x="411480" y="6428232"/>
            <a:ext cx="4572000" cy="201168"/>
          </a:xfrm>
          <a:prstGeom prst="rect">
            <a:avLst/>
          </a:prstGeom>
          <a:noFill/>
          <a:ln/>
        </p:spPr>
        <p:txBody>
          <a:bodyPr wrap="square" lIns="0" tIns="0" rIns="0" bIns="0" rtlCol="0" anchor="ctr"/>
          <a:lstStyle/>
          <a:p>
            <a:pPr marL="0" indent="0">
              <a:buNone/>
            </a:pPr>
            <a:r>
              <a:rPr lang="en-US" sz="850" b="1" dirty="0">
                <a:solidFill>
                  <a:srgbClr val="B9C7D3"/>
                </a:solidFill>
                <a:latin typeface="Aptos" pitchFamily="34" charset="0"/>
                <a:ea typeface="Aptos" pitchFamily="34" charset="-122"/>
                <a:cs typeface="Aptos" pitchFamily="34" charset="-120"/>
              </a:rPr>
              <a:t>RETURN TO SPORT</a:t>
            </a:r>
            <a:endParaRPr lang="en-US" sz="850" dirty="0"/>
          </a:p>
        </p:txBody>
      </p:sp>
      <p:sp>
        <p:nvSpPr>
          <p:cNvPr id="5" name="Text 3"/>
          <p:cNvSpPr/>
          <p:nvPr/>
        </p:nvSpPr>
        <p:spPr>
          <a:xfrm>
            <a:off x="11539728" y="6382512"/>
            <a:ext cx="320040" cy="201168"/>
          </a:xfrm>
          <a:prstGeom prst="rect">
            <a:avLst/>
          </a:prstGeom>
          <a:noFill/>
          <a:ln/>
        </p:spPr>
        <p:txBody>
          <a:bodyPr wrap="square" lIns="0" tIns="0" rIns="0" bIns="0" rtlCol="0" anchor="ctr"/>
          <a:lstStyle/>
          <a:p>
            <a:pPr marL="0" indent="0" algn="r">
              <a:buNone/>
            </a:pPr>
            <a:r>
              <a:rPr lang="en-US" sz="850" b="1" dirty="0">
                <a:solidFill>
                  <a:srgbClr val="B9C7D3"/>
                </a:solidFill>
                <a:latin typeface="Aptos" pitchFamily="34" charset="0"/>
                <a:ea typeface="Aptos" pitchFamily="34" charset="-122"/>
                <a:cs typeface="Aptos" pitchFamily="34" charset="-120"/>
              </a:rPr>
              <a:t>16</a:t>
            </a:r>
            <a:endParaRPr lang="en-US" sz="850" dirty="0"/>
          </a:p>
        </p:txBody>
      </p:sp>
      <p:sp>
        <p:nvSpPr>
          <p:cNvPr id="6" name="Text 4"/>
          <p:cNvSpPr/>
          <p:nvPr/>
        </p:nvSpPr>
        <p:spPr>
          <a:xfrm>
            <a:off x="502920" y="411480"/>
            <a:ext cx="10972800" cy="566928"/>
          </a:xfrm>
          <a:prstGeom prst="rect">
            <a:avLst/>
          </a:prstGeom>
          <a:noFill/>
          <a:ln/>
        </p:spPr>
        <p:txBody>
          <a:bodyPr wrap="square" lIns="0" tIns="0" rIns="0" bIns="0" rtlCol="0" anchor="ctr">
            <a:normAutofit/>
          </a:bodyPr>
          <a:lstStyle/>
          <a:p>
            <a:pPr marL="0" indent="0">
              <a:buNone/>
            </a:pPr>
            <a:r>
              <a:rPr lang="en-US" sz="3400" b="1" dirty="0">
                <a:solidFill>
                  <a:srgbClr val="F7FAFC"/>
                </a:solidFill>
                <a:latin typeface="Aptos Display" pitchFamily="34" charset="0"/>
                <a:ea typeface="Aptos Display" pitchFamily="34" charset="-122"/>
                <a:cs typeface="Aptos Display" pitchFamily="34" charset="-120"/>
              </a:rPr>
              <a:t>Return-to-sport is criteria-based, not calendar-based</a:t>
            </a:r>
            <a:endParaRPr lang="en-US" sz="3400" dirty="0"/>
          </a:p>
        </p:txBody>
      </p:sp>
      <p:sp>
        <p:nvSpPr>
          <p:cNvPr id="7" name="Text 5"/>
          <p:cNvSpPr/>
          <p:nvPr/>
        </p:nvSpPr>
        <p:spPr>
          <a:xfrm>
            <a:off x="502920" y="1051559"/>
            <a:ext cx="10972800" cy="512063"/>
          </a:xfrm>
          <a:prstGeom prst="rect">
            <a:avLst/>
          </a:prstGeom>
          <a:noFill/>
          <a:ln/>
        </p:spPr>
        <p:txBody>
          <a:bodyPr wrap="square" lIns="0" tIns="0" rIns="0" bIns="0" rtlCol="0" anchor="ctr">
            <a:normAutofit/>
          </a:bodyPr>
          <a:lstStyle/>
          <a:p>
            <a:pPr marL="0" indent="0">
              <a:buNone/>
            </a:pPr>
            <a:r>
              <a:rPr lang="en-US" sz="2000" dirty="0">
                <a:solidFill>
                  <a:srgbClr val="B9C7D3"/>
                </a:solidFill>
                <a:latin typeface="Aptos" pitchFamily="34" charset="0"/>
                <a:ea typeface="Aptos" pitchFamily="34" charset="-122"/>
                <a:cs typeface="Aptos" pitchFamily="34" charset="-120"/>
              </a:rPr>
              <a:t>The athlete earns load back by demonstrating physiologic recovery.</a:t>
            </a:r>
            <a:endParaRPr lang="en-US" sz="2000" dirty="0"/>
          </a:p>
        </p:txBody>
      </p:sp>
      <p:sp>
        <p:nvSpPr>
          <p:cNvPr id="8" name="Shape 6"/>
          <p:cNvSpPr/>
          <p:nvPr/>
        </p:nvSpPr>
        <p:spPr>
          <a:xfrm>
            <a:off x="594360" y="1664208"/>
            <a:ext cx="1517904" cy="3017520"/>
          </a:xfrm>
          <a:prstGeom prst="roundRect">
            <a:avLst>
              <a:gd name="adj" fmla="val 7229"/>
            </a:avLst>
          </a:prstGeom>
          <a:solidFill>
            <a:srgbClr val="10283F"/>
          </a:solidFill>
          <a:ln w="16510">
            <a:solidFill>
              <a:srgbClr val="FF3B30"/>
            </a:solidFill>
            <a:prstDash val="solid"/>
          </a:ln>
        </p:spPr>
        <p:txBody>
          <a:bodyPr/>
          <a:lstStyle/>
          <a:p>
            <a:endParaRPr lang="en-US"/>
          </a:p>
        </p:txBody>
      </p:sp>
      <p:sp>
        <p:nvSpPr>
          <p:cNvPr id="9" name="Shape 7"/>
          <p:cNvSpPr/>
          <p:nvPr/>
        </p:nvSpPr>
        <p:spPr>
          <a:xfrm>
            <a:off x="987552" y="1901952"/>
            <a:ext cx="731520" cy="731520"/>
          </a:xfrm>
          <a:prstGeom prst="ellipse">
            <a:avLst/>
          </a:prstGeom>
          <a:solidFill>
            <a:srgbClr val="FF3B30"/>
          </a:solidFill>
          <a:ln w="12700">
            <a:solidFill>
              <a:srgbClr val="FF3B30">
                <a:alpha val="0"/>
              </a:srgbClr>
            </a:solidFill>
            <a:prstDash val="solid"/>
          </a:ln>
        </p:spPr>
        <p:txBody>
          <a:bodyPr/>
          <a:lstStyle/>
          <a:p>
            <a:endParaRPr lang="en-US"/>
          </a:p>
        </p:txBody>
      </p:sp>
      <p:sp>
        <p:nvSpPr>
          <p:cNvPr id="10" name="Text 8"/>
          <p:cNvSpPr/>
          <p:nvPr/>
        </p:nvSpPr>
        <p:spPr>
          <a:xfrm>
            <a:off x="987552" y="2093976"/>
            <a:ext cx="731520" cy="192024"/>
          </a:xfrm>
          <a:prstGeom prst="rect">
            <a:avLst/>
          </a:prstGeom>
          <a:noFill/>
          <a:ln/>
        </p:spPr>
        <p:txBody>
          <a:bodyPr wrap="square" lIns="0" tIns="0" rIns="0" bIns="0" rtlCol="0" anchor="ctr"/>
          <a:lstStyle/>
          <a:p>
            <a:pPr marL="0" indent="0" algn="ctr">
              <a:buNone/>
            </a:pPr>
            <a:r>
              <a:rPr lang="en-US" sz="1800" b="1" dirty="0">
                <a:solidFill>
                  <a:srgbClr val="FFFFFF"/>
                </a:solidFill>
                <a:latin typeface="Aptos Display" pitchFamily="34" charset="0"/>
                <a:ea typeface="Aptos Display" pitchFamily="34" charset="-122"/>
                <a:cs typeface="Aptos Display" pitchFamily="34" charset="-120"/>
              </a:rPr>
              <a:t>1</a:t>
            </a:r>
            <a:endParaRPr lang="en-US" sz="1800" dirty="0"/>
          </a:p>
        </p:txBody>
      </p:sp>
      <p:sp>
        <p:nvSpPr>
          <p:cNvPr id="11" name="Text 9"/>
          <p:cNvSpPr/>
          <p:nvPr/>
        </p:nvSpPr>
        <p:spPr>
          <a:xfrm>
            <a:off x="685800" y="2871216"/>
            <a:ext cx="1335024" cy="274320"/>
          </a:xfrm>
          <a:prstGeom prst="rect">
            <a:avLst/>
          </a:prstGeom>
          <a:noFill/>
          <a:ln/>
        </p:spPr>
        <p:txBody>
          <a:bodyPr wrap="square" lIns="0" tIns="0" rIns="0" bIns="0" rtlCol="0" anchor="ctr"/>
          <a:lstStyle/>
          <a:p>
            <a:pPr marL="0" indent="0" algn="ctr">
              <a:buNone/>
            </a:pPr>
            <a:r>
              <a:rPr lang="en-US" sz="1650" b="1" dirty="0">
                <a:solidFill>
                  <a:srgbClr val="F7FAFC"/>
                </a:solidFill>
                <a:latin typeface="Aptos Display" pitchFamily="34" charset="0"/>
                <a:ea typeface="Aptos Display" pitchFamily="34" charset="-122"/>
                <a:cs typeface="Aptos Display" pitchFamily="34" charset="-120"/>
              </a:rPr>
              <a:t>Stabilize</a:t>
            </a:r>
            <a:endParaRPr lang="en-US" sz="1650" dirty="0"/>
          </a:p>
        </p:txBody>
      </p:sp>
      <p:sp>
        <p:nvSpPr>
          <p:cNvPr id="12" name="Text 10"/>
          <p:cNvSpPr/>
          <p:nvPr/>
        </p:nvSpPr>
        <p:spPr>
          <a:xfrm>
            <a:off x="713232" y="3401567"/>
            <a:ext cx="1280160" cy="1170431"/>
          </a:xfrm>
          <a:prstGeom prst="rect">
            <a:avLst/>
          </a:prstGeom>
          <a:noFill/>
          <a:ln/>
        </p:spPr>
        <p:txBody>
          <a:bodyPr wrap="square" lIns="0" tIns="0" rIns="0" bIns="0" rtlCol="0" anchor="ctr">
            <a:normAutofit/>
          </a:bodyPr>
          <a:lstStyle/>
          <a:p>
            <a:pPr marL="0" indent="0" algn="ctr">
              <a:buNone/>
            </a:pPr>
            <a:r>
              <a:rPr lang="en-US" dirty="0">
                <a:solidFill>
                  <a:srgbClr val="B9C7D3"/>
                </a:solidFill>
                <a:latin typeface="Aptos" pitchFamily="34" charset="0"/>
                <a:ea typeface="Aptos" pitchFamily="34" charset="-122"/>
                <a:cs typeface="Aptos" pitchFamily="34" charset="-120"/>
              </a:rPr>
              <a:t>vitals safe</a:t>
            </a:r>
            <a:endParaRPr lang="en-US" dirty="0"/>
          </a:p>
          <a:p>
            <a:pPr marL="0" indent="0" algn="ctr">
              <a:buNone/>
            </a:pPr>
            <a:r>
              <a:rPr lang="en-US" dirty="0">
                <a:solidFill>
                  <a:srgbClr val="B9C7D3"/>
                </a:solidFill>
                <a:latin typeface="Aptos" pitchFamily="34" charset="0"/>
                <a:ea typeface="Aptos" pitchFamily="34" charset="-122"/>
                <a:cs typeface="Aptos" pitchFamily="34" charset="-120"/>
              </a:rPr>
              <a:t>no urgent medical risk</a:t>
            </a:r>
            <a:endParaRPr lang="en-US" dirty="0"/>
          </a:p>
        </p:txBody>
      </p:sp>
      <p:sp>
        <p:nvSpPr>
          <p:cNvPr id="13" name="Shape 11"/>
          <p:cNvSpPr/>
          <p:nvPr/>
        </p:nvSpPr>
        <p:spPr>
          <a:xfrm>
            <a:off x="2112264" y="3154680"/>
            <a:ext cx="393192" cy="0"/>
          </a:xfrm>
          <a:prstGeom prst="line">
            <a:avLst/>
          </a:prstGeom>
          <a:noFill/>
          <a:ln w="15240">
            <a:solidFill>
              <a:srgbClr val="B9C7D3"/>
            </a:solidFill>
            <a:prstDash val="solid"/>
            <a:tailEnd type="triangle"/>
          </a:ln>
        </p:spPr>
        <p:txBody>
          <a:bodyPr/>
          <a:lstStyle/>
          <a:p>
            <a:endParaRPr lang="en-US"/>
          </a:p>
        </p:txBody>
      </p:sp>
      <p:sp>
        <p:nvSpPr>
          <p:cNvPr id="14" name="Shape 12"/>
          <p:cNvSpPr/>
          <p:nvPr/>
        </p:nvSpPr>
        <p:spPr>
          <a:xfrm>
            <a:off x="2496312" y="1664208"/>
            <a:ext cx="1517904" cy="3017520"/>
          </a:xfrm>
          <a:prstGeom prst="roundRect">
            <a:avLst>
              <a:gd name="adj" fmla="val 7229"/>
            </a:avLst>
          </a:prstGeom>
          <a:solidFill>
            <a:srgbClr val="10283F"/>
          </a:solidFill>
          <a:ln w="16510">
            <a:solidFill>
              <a:srgbClr val="FF9F0A"/>
            </a:solidFill>
            <a:prstDash val="solid"/>
          </a:ln>
        </p:spPr>
        <p:txBody>
          <a:bodyPr/>
          <a:lstStyle/>
          <a:p>
            <a:endParaRPr lang="en-US"/>
          </a:p>
        </p:txBody>
      </p:sp>
      <p:sp>
        <p:nvSpPr>
          <p:cNvPr id="15" name="Shape 13"/>
          <p:cNvSpPr/>
          <p:nvPr/>
        </p:nvSpPr>
        <p:spPr>
          <a:xfrm>
            <a:off x="2889504" y="1901952"/>
            <a:ext cx="731520" cy="731520"/>
          </a:xfrm>
          <a:prstGeom prst="ellipse">
            <a:avLst/>
          </a:prstGeom>
          <a:solidFill>
            <a:srgbClr val="FF9F0A"/>
          </a:solidFill>
          <a:ln w="12700">
            <a:solidFill>
              <a:srgbClr val="FF9F0A">
                <a:alpha val="0"/>
              </a:srgbClr>
            </a:solidFill>
            <a:prstDash val="solid"/>
          </a:ln>
        </p:spPr>
        <p:txBody>
          <a:bodyPr/>
          <a:lstStyle/>
          <a:p>
            <a:endParaRPr lang="en-US"/>
          </a:p>
        </p:txBody>
      </p:sp>
      <p:sp>
        <p:nvSpPr>
          <p:cNvPr id="16" name="Text 14"/>
          <p:cNvSpPr/>
          <p:nvPr/>
        </p:nvSpPr>
        <p:spPr>
          <a:xfrm>
            <a:off x="2889504" y="2093976"/>
            <a:ext cx="731520" cy="192024"/>
          </a:xfrm>
          <a:prstGeom prst="rect">
            <a:avLst/>
          </a:prstGeom>
          <a:noFill/>
          <a:ln/>
        </p:spPr>
        <p:txBody>
          <a:bodyPr wrap="square" lIns="0" tIns="0" rIns="0" bIns="0" rtlCol="0" anchor="ctr"/>
          <a:lstStyle/>
          <a:p>
            <a:pPr marL="0" indent="0" algn="ctr">
              <a:buNone/>
            </a:pPr>
            <a:r>
              <a:rPr lang="en-US" sz="1800" b="1" dirty="0">
                <a:solidFill>
                  <a:srgbClr val="FFFFFF"/>
                </a:solidFill>
                <a:latin typeface="Aptos Display" pitchFamily="34" charset="0"/>
                <a:ea typeface="Aptos Display" pitchFamily="34" charset="-122"/>
                <a:cs typeface="Aptos Display" pitchFamily="34" charset="-120"/>
              </a:rPr>
              <a:t>2</a:t>
            </a:r>
            <a:endParaRPr lang="en-US" sz="1800" dirty="0"/>
          </a:p>
        </p:txBody>
      </p:sp>
      <p:sp>
        <p:nvSpPr>
          <p:cNvPr id="17" name="Text 15"/>
          <p:cNvSpPr/>
          <p:nvPr/>
        </p:nvSpPr>
        <p:spPr>
          <a:xfrm>
            <a:off x="2587752" y="2871216"/>
            <a:ext cx="1335024" cy="274320"/>
          </a:xfrm>
          <a:prstGeom prst="rect">
            <a:avLst/>
          </a:prstGeom>
          <a:noFill/>
          <a:ln/>
        </p:spPr>
        <p:txBody>
          <a:bodyPr wrap="square" lIns="0" tIns="0" rIns="0" bIns="0" rtlCol="0" anchor="ctr"/>
          <a:lstStyle/>
          <a:p>
            <a:pPr marL="0" indent="0" algn="ctr">
              <a:buNone/>
            </a:pPr>
            <a:r>
              <a:rPr lang="en-US" sz="1650" b="1" dirty="0">
                <a:solidFill>
                  <a:srgbClr val="F7FAFC"/>
                </a:solidFill>
                <a:latin typeface="Aptos Display" pitchFamily="34" charset="0"/>
                <a:ea typeface="Aptos Display" pitchFamily="34" charset="-122"/>
                <a:cs typeface="Aptos Display" pitchFamily="34" charset="-120"/>
              </a:rPr>
              <a:t>Fuel</a:t>
            </a:r>
            <a:endParaRPr lang="en-US" sz="1650" dirty="0"/>
          </a:p>
        </p:txBody>
      </p:sp>
      <p:sp>
        <p:nvSpPr>
          <p:cNvPr id="18" name="Text 16"/>
          <p:cNvSpPr/>
          <p:nvPr/>
        </p:nvSpPr>
        <p:spPr>
          <a:xfrm>
            <a:off x="2615184" y="3401568"/>
            <a:ext cx="1280160" cy="1170430"/>
          </a:xfrm>
          <a:prstGeom prst="rect">
            <a:avLst/>
          </a:prstGeom>
          <a:noFill/>
          <a:ln/>
        </p:spPr>
        <p:txBody>
          <a:bodyPr wrap="square" lIns="0" tIns="0" rIns="0" bIns="0" rtlCol="0" anchor="ctr">
            <a:normAutofit/>
          </a:bodyPr>
          <a:lstStyle/>
          <a:p>
            <a:pPr marL="0" indent="0" algn="ctr">
              <a:buNone/>
            </a:pPr>
            <a:r>
              <a:rPr lang="en-US" sz="1600" dirty="0">
                <a:solidFill>
                  <a:srgbClr val="B9C7D3"/>
                </a:solidFill>
                <a:latin typeface="Aptos" pitchFamily="34" charset="0"/>
                <a:ea typeface="Aptos" pitchFamily="34" charset="-122"/>
                <a:cs typeface="Aptos" pitchFamily="34" charset="-120"/>
              </a:rPr>
              <a:t>consistent intake</a:t>
            </a:r>
            <a:endParaRPr lang="en-US" sz="1600" dirty="0"/>
          </a:p>
          <a:p>
            <a:pPr marL="0" indent="0" algn="ctr">
              <a:buNone/>
            </a:pPr>
            <a:r>
              <a:rPr lang="en-US" sz="1600" dirty="0">
                <a:solidFill>
                  <a:srgbClr val="B9C7D3"/>
                </a:solidFill>
                <a:latin typeface="Aptos" pitchFamily="34" charset="0"/>
                <a:ea typeface="Aptos" pitchFamily="34" charset="-122"/>
                <a:cs typeface="Aptos" pitchFamily="34" charset="-120"/>
              </a:rPr>
              <a:t>weight/energy trend stable</a:t>
            </a:r>
            <a:endParaRPr lang="en-US" sz="1600" dirty="0"/>
          </a:p>
        </p:txBody>
      </p:sp>
      <p:sp>
        <p:nvSpPr>
          <p:cNvPr id="19" name="Shape 17"/>
          <p:cNvSpPr/>
          <p:nvPr/>
        </p:nvSpPr>
        <p:spPr>
          <a:xfrm>
            <a:off x="4014216" y="3154680"/>
            <a:ext cx="393192" cy="0"/>
          </a:xfrm>
          <a:prstGeom prst="line">
            <a:avLst/>
          </a:prstGeom>
          <a:noFill/>
          <a:ln w="15240">
            <a:solidFill>
              <a:srgbClr val="B9C7D3"/>
            </a:solidFill>
            <a:prstDash val="solid"/>
            <a:tailEnd type="triangle"/>
          </a:ln>
        </p:spPr>
        <p:txBody>
          <a:bodyPr/>
          <a:lstStyle/>
          <a:p>
            <a:endParaRPr lang="en-US"/>
          </a:p>
        </p:txBody>
      </p:sp>
      <p:sp>
        <p:nvSpPr>
          <p:cNvPr id="20" name="Shape 18"/>
          <p:cNvSpPr/>
          <p:nvPr/>
        </p:nvSpPr>
        <p:spPr>
          <a:xfrm>
            <a:off x="4398264" y="1664208"/>
            <a:ext cx="1517904" cy="3017520"/>
          </a:xfrm>
          <a:prstGeom prst="roundRect">
            <a:avLst>
              <a:gd name="adj" fmla="val 7229"/>
            </a:avLst>
          </a:prstGeom>
          <a:solidFill>
            <a:srgbClr val="10283F"/>
          </a:solidFill>
          <a:ln w="16510">
            <a:solidFill>
              <a:srgbClr val="FFD60A"/>
            </a:solidFill>
            <a:prstDash val="solid"/>
          </a:ln>
        </p:spPr>
        <p:txBody>
          <a:bodyPr/>
          <a:lstStyle/>
          <a:p>
            <a:endParaRPr lang="en-US"/>
          </a:p>
        </p:txBody>
      </p:sp>
      <p:sp>
        <p:nvSpPr>
          <p:cNvPr id="21" name="Shape 19"/>
          <p:cNvSpPr/>
          <p:nvPr/>
        </p:nvSpPr>
        <p:spPr>
          <a:xfrm>
            <a:off x="4791456" y="1901952"/>
            <a:ext cx="731520" cy="731520"/>
          </a:xfrm>
          <a:prstGeom prst="ellipse">
            <a:avLst/>
          </a:prstGeom>
          <a:solidFill>
            <a:srgbClr val="FFD60A"/>
          </a:solidFill>
          <a:ln w="12700">
            <a:solidFill>
              <a:srgbClr val="FFD60A">
                <a:alpha val="0"/>
              </a:srgbClr>
            </a:solidFill>
            <a:prstDash val="solid"/>
          </a:ln>
        </p:spPr>
        <p:txBody>
          <a:bodyPr/>
          <a:lstStyle/>
          <a:p>
            <a:endParaRPr lang="en-US"/>
          </a:p>
        </p:txBody>
      </p:sp>
      <p:sp>
        <p:nvSpPr>
          <p:cNvPr id="22" name="Text 20"/>
          <p:cNvSpPr/>
          <p:nvPr/>
        </p:nvSpPr>
        <p:spPr>
          <a:xfrm>
            <a:off x="4791456" y="2093976"/>
            <a:ext cx="731520" cy="192024"/>
          </a:xfrm>
          <a:prstGeom prst="rect">
            <a:avLst/>
          </a:prstGeom>
          <a:noFill/>
          <a:ln/>
        </p:spPr>
        <p:txBody>
          <a:bodyPr wrap="square" lIns="0" tIns="0" rIns="0" bIns="0" rtlCol="0" anchor="ctr"/>
          <a:lstStyle/>
          <a:p>
            <a:pPr marL="0" indent="0" algn="ctr">
              <a:buNone/>
            </a:pPr>
            <a:r>
              <a:rPr lang="en-US" sz="1800" b="1" dirty="0">
                <a:solidFill>
                  <a:srgbClr val="07131F"/>
                </a:solidFill>
                <a:latin typeface="Aptos Display" pitchFamily="34" charset="0"/>
                <a:ea typeface="Aptos Display" pitchFamily="34" charset="-122"/>
                <a:cs typeface="Aptos Display" pitchFamily="34" charset="-120"/>
              </a:rPr>
              <a:t>3</a:t>
            </a:r>
            <a:endParaRPr lang="en-US" sz="1800" dirty="0"/>
          </a:p>
        </p:txBody>
      </p:sp>
      <p:sp>
        <p:nvSpPr>
          <p:cNvPr id="23" name="Text 21"/>
          <p:cNvSpPr/>
          <p:nvPr/>
        </p:nvSpPr>
        <p:spPr>
          <a:xfrm>
            <a:off x="4489704" y="2871216"/>
            <a:ext cx="1335024" cy="274320"/>
          </a:xfrm>
          <a:prstGeom prst="rect">
            <a:avLst/>
          </a:prstGeom>
          <a:noFill/>
          <a:ln/>
        </p:spPr>
        <p:txBody>
          <a:bodyPr wrap="square" lIns="0" tIns="0" rIns="0" bIns="0" rtlCol="0" anchor="ctr"/>
          <a:lstStyle/>
          <a:p>
            <a:pPr marL="0" indent="0" algn="ctr">
              <a:buNone/>
            </a:pPr>
            <a:r>
              <a:rPr lang="en-US" sz="1650" b="1" dirty="0">
                <a:solidFill>
                  <a:srgbClr val="F7FAFC"/>
                </a:solidFill>
                <a:latin typeface="Aptos Display" pitchFamily="34" charset="0"/>
                <a:ea typeface="Aptos Display" pitchFamily="34" charset="-122"/>
                <a:cs typeface="Aptos Display" pitchFamily="34" charset="-120"/>
              </a:rPr>
              <a:t>Repair</a:t>
            </a:r>
            <a:endParaRPr lang="en-US" sz="1650" dirty="0"/>
          </a:p>
        </p:txBody>
      </p:sp>
      <p:sp>
        <p:nvSpPr>
          <p:cNvPr id="24" name="Text 22"/>
          <p:cNvSpPr/>
          <p:nvPr/>
        </p:nvSpPr>
        <p:spPr>
          <a:xfrm>
            <a:off x="4517136" y="3401568"/>
            <a:ext cx="1280160" cy="1170430"/>
          </a:xfrm>
          <a:prstGeom prst="rect">
            <a:avLst/>
          </a:prstGeom>
          <a:noFill/>
          <a:ln/>
        </p:spPr>
        <p:txBody>
          <a:bodyPr wrap="square" lIns="0" tIns="0" rIns="0" bIns="0" rtlCol="0" anchor="ctr">
            <a:normAutofit/>
          </a:bodyPr>
          <a:lstStyle/>
          <a:p>
            <a:pPr marL="0" indent="0" algn="ctr">
              <a:buNone/>
            </a:pPr>
            <a:r>
              <a:rPr lang="en-US" sz="1600" dirty="0">
                <a:solidFill>
                  <a:srgbClr val="B9C7D3"/>
                </a:solidFill>
                <a:latin typeface="Aptos" pitchFamily="34" charset="0"/>
                <a:ea typeface="Aptos" pitchFamily="34" charset="-122"/>
                <a:cs typeface="Aptos" pitchFamily="34" charset="-120"/>
              </a:rPr>
              <a:t>bone pain controlled</a:t>
            </a:r>
            <a:endParaRPr lang="en-US" sz="1600" dirty="0"/>
          </a:p>
          <a:p>
            <a:pPr marL="0" indent="0" algn="ctr">
              <a:buNone/>
            </a:pPr>
            <a:r>
              <a:rPr lang="en-US" sz="1600" dirty="0">
                <a:solidFill>
                  <a:srgbClr val="B9C7D3"/>
                </a:solidFill>
                <a:latin typeface="Aptos" pitchFamily="34" charset="0"/>
                <a:ea typeface="Aptos" pitchFamily="34" charset="-122"/>
                <a:cs typeface="Aptos" pitchFamily="34" charset="-120"/>
              </a:rPr>
              <a:t>imaging plan if BSI</a:t>
            </a:r>
            <a:endParaRPr lang="en-US" sz="1600" dirty="0"/>
          </a:p>
        </p:txBody>
      </p:sp>
      <p:sp>
        <p:nvSpPr>
          <p:cNvPr id="25" name="Shape 23"/>
          <p:cNvSpPr/>
          <p:nvPr/>
        </p:nvSpPr>
        <p:spPr>
          <a:xfrm>
            <a:off x="5916168" y="3154680"/>
            <a:ext cx="393192" cy="0"/>
          </a:xfrm>
          <a:prstGeom prst="line">
            <a:avLst/>
          </a:prstGeom>
          <a:noFill/>
          <a:ln w="15240">
            <a:solidFill>
              <a:srgbClr val="B9C7D3"/>
            </a:solidFill>
            <a:prstDash val="solid"/>
            <a:tailEnd type="triangle"/>
          </a:ln>
        </p:spPr>
        <p:txBody>
          <a:bodyPr/>
          <a:lstStyle/>
          <a:p>
            <a:endParaRPr lang="en-US"/>
          </a:p>
        </p:txBody>
      </p:sp>
      <p:sp>
        <p:nvSpPr>
          <p:cNvPr id="26" name="Shape 24"/>
          <p:cNvSpPr/>
          <p:nvPr/>
        </p:nvSpPr>
        <p:spPr>
          <a:xfrm>
            <a:off x="6300216" y="1664208"/>
            <a:ext cx="1517904" cy="3017520"/>
          </a:xfrm>
          <a:prstGeom prst="roundRect">
            <a:avLst>
              <a:gd name="adj" fmla="val 7229"/>
            </a:avLst>
          </a:prstGeom>
          <a:solidFill>
            <a:srgbClr val="10283F"/>
          </a:solidFill>
          <a:ln w="16510">
            <a:solidFill>
              <a:srgbClr val="64D2FF"/>
            </a:solidFill>
            <a:prstDash val="solid"/>
          </a:ln>
        </p:spPr>
        <p:txBody>
          <a:bodyPr/>
          <a:lstStyle/>
          <a:p>
            <a:endParaRPr lang="en-US"/>
          </a:p>
        </p:txBody>
      </p:sp>
      <p:sp>
        <p:nvSpPr>
          <p:cNvPr id="27" name="Shape 25"/>
          <p:cNvSpPr/>
          <p:nvPr/>
        </p:nvSpPr>
        <p:spPr>
          <a:xfrm>
            <a:off x="6693408" y="1901952"/>
            <a:ext cx="731520" cy="731520"/>
          </a:xfrm>
          <a:prstGeom prst="ellipse">
            <a:avLst/>
          </a:prstGeom>
          <a:solidFill>
            <a:srgbClr val="64D2FF"/>
          </a:solidFill>
          <a:ln w="12700">
            <a:solidFill>
              <a:srgbClr val="64D2FF">
                <a:alpha val="0"/>
              </a:srgbClr>
            </a:solidFill>
            <a:prstDash val="solid"/>
          </a:ln>
        </p:spPr>
        <p:txBody>
          <a:bodyPr/>
          <a:lstStyle/>
          <a:p>
            <a:endParaRPr lang="en-US"/>
          </a:p>
        </p:txBody>
      </p:sp>
      <p:sp>
        <p:nvSpPr>
          <p:cNvPr id="28" name="Text 26"/>
          <p:cNvSpPr/>
          <p:nvPr/>
        </p:nvSpPr>
        <p:spPr>
          <a:xfrm>
            <a:off x="6693408" y="2093976"/>
            <a:ext cx="731520" cy="192024"/>
          </a:xfrm>
          <a:prstGeom prst="rect">
            <a:avLst/>
          </a:prstGeom>
          <a:noFill/>
          <a:ln/>
        </p:spPr>
        <p:txBody>
          <a:bodyPr wrap="square" lIns="0" tIns="0" rIns="0" bIns="0" rtlCol="0" anchor="ctr"/>
          <a:lstStyle/>
          <a:p>
            <a:pPr marL="0" indent="0" algn="ctr">
              <a:buNone/>
            </a:pPr>
            <a:r>
              <a:rPr lang="en-US" sz="1800" b="1" dirty="0">
                <a:solidFill>
                  <a:srgbClr val="07131F"/>
                </a:solidFill>
                <a:latin typeface="Aptos Display" pitchFamily="34" charset="0"/>
                <a:ea typeface="Aptos Display" pitchFamily="34" charset="-122"/>
                <a:cs typeface="Aptos Display" pitchFamily="34" charset="-120"/>
              </a:rPr>
              <a:t>4</a:t>
            </a:r>
            <a:endParaRPr lang="en-US" sz="1800" dirty="0"/>
          </a:p>
        </p:txBody>
      </p:sp>
      <p:sp>
        <p:nvSpPr>
          <p:cNvPr id="29" name="Text 27"/>
          <p:cNvSpPr/>
          <p:nvPr/>
        </p:nvSpPr>
        <p:spPr>
          <a:xfrm>
            <a:off x="6391656" y="2871216"/>
            <a:ext cx="1335024" cy="274320"/>
          </a:xfrm>
          <a:prstGeom prst="rect">
            <a:avLst/>
          </a:prstGeom>
          <a:noFill/>
          <a:ln/>
        </p:spPr>
        <p:txBody>
          <a:bodyPr wrap="square" lIns="0" tIns="0" rIns="0" bIns="0" rtlCol="0" anchor="ctr"/>
          <a:lstStyle/>
          <a:p>
            <a:pPr marL="0" indent="0" algn="ctr">
              <a:buNone/>
            </a:pPr>
            <a:r>
              <a:rPr lang="en-US" sz="1650" b="1" dirty="0">
                <a:solidFill>
                  <a:srgbClr val="F7FAFC"/>
                </a:solidFill>
                <a:latin typeface="Aptos Display" pitchFamily="34" charset="0"/>
                <a:ea typeface="Aptos Display" pitchFamily="34" charset="-122"/>
                <a:cs typeface="Aptos Display" pitchFamily="34" charset="-120"/>
              </a:rPr>
              <a:t>Load</a:t>
            </a:r>
            <a:endParaRPr lang="en-US" sz="1650" dirty="0"/>
          </a:p>
        </p:txBody>
      </p:sp>
      <p:sp>
        <p:nvSpPr>
          <p:cNvPr id="30" name="Text 28"/>
          <p:cNvSpPr/>
          <p:nvPr/>
        </p:nvSpPr>
        <p:spPr>
          <a:xfrm>
            <a:off x="6419088" y="3401568"/>
            <a:ext cx="1280160" cy="1170430"/>
          </a:xfrm>
          <a:prstGeom prst="rect">
            <a:avLst/>
          </a:prstGeom>
          <a:noFill/>
          <a:ln/>
        </p:spPr>
        <p:txBody>
          <a:bodyPr wrap="square" lIns="0" tIns="0" rIns="0" bIns="0" rtlCol="0" anchor="ctr">
            <a:normAutofit/>
          </a:bodyPr>
          <a:lstStyle/>
          <a:p>
            <a:pPr marL="0" indent="0" algn="ctr">
              <a:buNone/>
            </a:pPr>
            <a:r>
              <a:rPr lang="en-US" sz="1600" dirty="0">
                <a:solidFill>
                  <a:srgbClr val="B9C7D3"/>
                </a:solidFill>
                <a:latin typeface="Aptos" pitchFamily="34" charset="0"/>
                <a:ea typeface="Aptos" pitchFamily="34" charset="-122"/>
                <a:cs typeface="Aptos" pitchFamily="34" charset="-120"/>
              </a:rPr>
              <a:t>low-impact cross-training</a:t>
            </a:r>
            <a:endParaRPr lang="en-US" sz="1600" dirty="0"/>
          </a:p>
          <a:p>
            <a:pPr marL="0" indent="0" algn="ctr">
              <a:buNone/>
            </a:pPr>
            <a:r>
              <a:rPr lang="en-US" sz="1600" dirty="0">
                <a:solidFill>
                  <a:srgbClr val="B9C7D3"/>
                </a:solidFill>
                <a:latin typeface="Aptos" pitchFamily="34" charset="0"/>
                <a:ea typeface="Aptos" pitchFamily="34" charset="-122"/>
                <a:cs typeface="Aptos" pitchFamily="34" charset="-120"/>
              </a:rPr>
              <a:t>rest days protected</a:t>
            </a:r>
            <a:endParaRPr lang="en-US" sz="1600" dirty="0"/>
          </a:p>
        </p:txBody>
      </p:sp>
      <p:sp>
        <p:nvSpPr>
          <p:cNvPr id="31" name="Shape 29"/>
          <p:cNvSpPr/>
          <p:nvPr/>
        </p:nvSpPr>
        <p:spPr>
          <a:xfrm>
            <a:off x="7818120" y="3154680"/>
            <a:ext cx="393192" cy="0"/>
          </a:xfrm>
          <a:prstGeom prst="line">
            <a:avLst/>
          </a:prstGeom>
          <a:noFill/>
          <a:ln w="15240">
            <a:solidFill>
              <a:srgbClr val="B9C7D3"/>
            </a:solidFill>
            <a:prstDash val="solid"/>
            <a:tailEnd type="triangle"/>
          </a:ln>
        </p:spPr>
        <p:txBody>
          <a:bodyPr/>
          <a:lstStyle/>
          <a:p>
            <a:endParaRPr lang="en-US"/>
          </a:p>
        </p:txBody>
      </p:sp>
      <p:sp>
        <p:nvSpPr>
          <p:cNvPr id="32" name="Shape 30"/>
          <p:cNvSpPr/>
          <p:nvPr/>
        </p:nvSpPr>
        <p:spPr>
          <a:xfrm>
            <a:off x="8202168" y="1664208"/>
            <a:ext cx="1517904" cy="3017520"/>
          </a:xfrm>
          <a:prstGeom prst="roundRect">
            <a:avLst>
              <a:gd name="adj" fmla="val 7229"/>
            </a:avLst>
          </a:prstGeom>
          <a:solidFill>
            <a:srgbClr val="10283F"/>
          </a:solidFill>
          <a:ln w="16510">
            <a:solidFill>
              <a:srgbClr val="32D74B"/>
            </a:solidFill>
            <a:prstDash val="solid"/>
          </a:ln>
        </p:spPr>
        <p:txBody>
          <a:bodyPr/>
          <a:lstStyle/>
          <a:p>
            <a:endParaRPr lang="en-US"/>
          </a:p>
        </p:txBody>
      </p:sp>
      <p:sp>
        <p:nvSpPr>
          <p:cNvPr id="33" name="Shape 31"/>
          <p:cNvSpPr/>
          <p:nvPr/>
        </p:nvSpPr>
        <p:spPr>
          <a:xfrm>
            <a:off x="8595360" y="1901952"/>
            <a:ext cx="731520" cy="731520"/>
          </a:xfrm>
          <a:prstGeom prst="ellipse">
            <a:avLst/>
          </a:prstGeom>
          <a:solidFill>
            <a:srgbClr val="32D74B"/>
          </a:solidFill>
          <a:ln w="12700">
            <a:solidFill>
              <a:srgbClr val="32D74B">
                <a:alpha val="0"/>
              </a:srgbClr>
            </a:solidFill>
            <a:prstDash val="solid"/>
          </a:ln>
        </p:spPr>
        <p:txBody>
          <a:bodyPr/>
          <a:lstStyle/>
          <a:p>
            <a:endParaRPr lang="en-US"/>
          </a:p>
        </p:txBody>
      </p:sp>
      <p:sp>
        <p:nvSpPr>
          <p:cNvPr id="34" name="Text 32"/>
          <p:cNvSpPr/>
          <p:nvPr/>
        </p:nvSpPr>
        <p:spPr>
          <a:xfrm>
            <a:off x="8595360" y="2093976"/>
            <a:ext cx="731520" cy="192024"/>
          </a:xfrm>
          <a:prstGeom prst="rect">
            <a:avLst/>
          </a:prstGeom>
          <a:noFill/>
          <a:ln/>
        </p:spPr>
        <p:txBody>
          <a:bodyPr wrap="square" lIns="0" tIns="0" rIns="0" bIns="0" rtlCol="0" anchor="ctr"/>
          <a:lstStyle/>
          <a:p>
            <a:pPr marL="0" indent="0" algn="ctr">
              <a:buNone/>
            </a:pPr>
            <a:r>
              <a:rPr lang="en-US" sz="1800" b="1" dirty="0">
                <a:solidFill>
                  <a:srgbClr val="07131F"/>
                </a:solidFill>
                <a:latin typeface="Aptos Display" pitchFamily="34" charset="0"/>
                <a:ea typeface="Aptos Display" pitchFamily="34" charset="-122"/>
                <a:cs typeface="Aptos Display" pitchFamily="34" charset="-120"/>
              </a:rPr>
              <a:t>5</a:t>
            </a:r>
            <a:endParaRPr lang="en-US" sz="1800" dirty="0"/>
          </a:p>
        </p:txBody>
      </p:sp>
      <p:sp>
        <p:nvSpPr>
          <p:cNvPr id="35" name="Text 33"/>
          <p:cNvSpPr/>
          <p:nvPr/>
        </p:nvSpPr>
        <p:spPr>
          <a:xfrm>
            <a:off x="8293608" y="2871216"/>
            <a:ext cx="1335024" cy="274320"/>
          </a:xfrm>
          <a:prstGeom prst="rect">
            <a:avLst/>
          </a:prstGeom>
          <a:noFill/>
          <a:ln/>
        </p:spPr>
        <p:txBody>
          <a:bodyPr wrap="square" lIns="0" tIns="0" rIns="0" bIns="0" rtlCol="0" anchor="ctr"/>
          <a:lstStyle/>
          <a:p>
            <a:pPr marL="0" indent="0" algn="ctr">
              <a:buNone/>
            </a:pPr>
            <a:r>
              <a:rPr lang="en-US" sz="1650" b="1" dirty="0">
                <a:solidFill>
                  <a:srgbClr val="F7FAFC"/>
                </a:solidFill>
                <a:latin typeface="Aptos Display" pitchFamily="34" charset="0"/>
                <a:ea typeface="Aptos Display" pitchFamily="34" charset="-122"/>
                <a:cs typeface="Aptos Display" pitchFamily="34" charset="-120"/>
              </a:rPr>
              <a:t>Sport</a:t>
            </a:r>
            <a:endParaRPr lang="en-US" sz="1650" dirty="0"/>
          </a:p>
        </p:txBody>
      </p:sp>
      <p:sp>
        <p:nvSpPr>
          <p:cNvPr id="36" name="Text 34"/>
          <p:cNvSpPr/>
          <p:nvPr/>
        </p:nvSpPr>
        <p:spPr>
          <a:xfrm>
            <a:off x="8321040" y="3401568"/>
            <a:ext cx="1280160" cy="1170430"/>
          </a:xfrm>
          <a:prstGeom prst="rect">
            <a:avLst/>
          </a:prstGeom>
          <a:noFill/>
          <a:ln/>
        </p:spPr>
        <p:txBody>
          <a:bodyPr wrap="square" lIns="0" tIns="0" rIns="0" bIns="0" rtlCol="0" anchor="ctr">
            <a:normAutofit lnSpcReduction="10000"/>
          </a:bodyPr>
          <a:lstStyle/>
          <a:p>
            <a:pPr marL="0" indent="0" algn="ctr">
              <a:buNone/>
            </a:pPr>
            <a:r>
              <a:rPr lang="en-US" sz="1600" dirty="0">
                <a:solidFill>
                  <a:srgbClr val="B9C7D3"/>
                </a:solidFill>
                <a:latin typeface="Aptos" pitchFamily="34" charset="0"/>
                <a:ea typeface="Aptos" pitchFamily="34" charset="-122"/>
                <a:cs typeface="Aptos" pitchFamily="34" charset="-120"/>
              </a:rPr>
              <a:t>progressive sport-specific drills</a:t>
            </a:r>
            <a:endParaRPr lang="en-US" sz="1600" dirty="0"/>
          </a:p>
          <a:p>
            <a:pPr marL="0" indent="0" algn="ctr">
              <a:buNone/>
            </a:pPr>
            <a:r>
              <a:rPr lang="en-US" sz="1600" dirty="0">
                <a:solidFill>
                  <a:srgbClr val="B9C7D3"/>
                </a:solidFill>
                <a:latin typeface="Aptos" pitchFamily="34" charset="0"/>
                <a:ea typeface="Aptos" pitchFamily="34" charset="-122"/>
                <a:cs typeface="Aptos" pitchFamily="34" charset="-120"/>
              </a:rPr>
              <a:t>no symptom rebound</a:t>
            </a:r>
            <a:endParaRPr lang="en-US" sz="1600" dirty="0"/>
          </a:p>
        </p:txBody>
      </p:sp>
      <p:sp>
        <p:nvSpPr>
          <p:cNvPr id="37" name="Shape 35"/>
          <p:cNvSpPr/>
          <p:nvPr/>
        </p:nvSpPr>
        <p:spPr>
          <a:xfrm>
            <a:off x="9720072" y="3154680"/>
            <a:ext cx="393192" cy="0"/>
          </a:xfrm>
          <a:prstGeom prst="line">
            <a:avLst/>
          </a:prstGeom>
          <a:noFill/>
          <a:ln w="15240">
            <a:solidFill>
              <a:srgbClr val="B9C7D3"/>
            </a:solidFill>
            <a:prstDash val="solid"/>
            <a:tailEnd type="triangle"/>
          </a:ln>
        </p:spPr>
        <p:txBody>
          <a:bodyPr/>
          <a:lstStyle/>
          <a:p>
            <a:endParaRPr lang="en-US"/>
          </a:p>
        </p:txBody>
      </p:sp>
      <p:sp>
        <p:nvSpPr>
          <p:cNvPr id="38" name="Shape 36"/>
          <p:cNvSpPr/>
          <p:nvPr/>
        </p:nvSpPr>
        <p:spPr>
          <a:xfrm>
            <a:off x="10104120" y="1664208"/>
            <a:ext cx="1517904" cy="3017520"/>
          </a:xfrm>
          <a:prstGeom prst="roundRect">
            <a:avLst>
              <a:gd name="adj" fmla="val 7229"/>
            </a:avLst>
          </a:prstGeom>
          <a:solidFill>
            <a:srgbClr val="10283F"/>
          </a:solidFill>
          <a:ln w="16510">
            <a:solidFill>
              <a:srgbClr val="32D74B"/>
            </a:solidFill>
            <a:prstDash val="solid"/>
          </a:ln>
        </p:spPr>
        <p:txBody>
          <a:bodyPr/>
          <a:lstStyle/>
          <a:p>
            <a:endParaRPr lang="en-US"/>
          </a:p>
        </p:txBody>
      </p:sp>
      <p:sp>
        <p:nvSpPr>
          <p:cNvPr id="39" name="Shape 37"/>
          <p:cNvSpPr/>
          <p:nvPr/>
        </p:nvSpPr>
        <p:spPr>
          <a:xfrm>
            <a:off x="10497312" y="1901952"/>
            <a:ext cx="731520" cy="731520"/>
          </a:xfrm>
          <a:prstGeom prst="ellipse">
            <a:avLst/>
          </a:prstGeom>
          <a:solidFill>
            <a:srgbClr val="32D74B"/>
          </a:solidFill>
          <a:ln w="12700">
            <a:solidFill>
              <a:srgbClr val="32D74B">
                <a:alpha val="0"/>
              </a:srgbClr>
            </a:solidFill>
            <a:prstDash val="solid"/>
          </a:ln>
        </p:spPr>
        <p:txBody>
          <a:bodyPr/>
          <a:lstStyle/>
          <a:p>
            <a:endParaRPr lang="en-US"/>
          </a:p>
        </p:txBody>
      </p:sp>
      <p:sp>
        <p:nvSpPr>
          <p:cNvPr id="40" name="Text 38"/>
          <p:cNvSpPr/>
          <p:nvPr/>
        </p:nvSpPr>
        <p:spPr>
          <a:xfrm>
            <a:off x="10497312" y="2093976"/>
            <a:ext cx="731520" cy="192024"/>
          </a:xfrm>
          <a:prstGeom prst="rect">
            <a:avLst/>
          </a:prstGeom>
          <a:noFill/>
          <a:ln/>
        </p:spPr>
        <p:txBody>
          <a:bodyPr wrap="square" lIns="0" tIns="0" rIns="0" bIns="0" rtlCol="0" anchor="ctr"/>
          <a:lstStyle/>
          <a:p>
            <a:pPr marL="0" indent="0" algn="ctr">
              <a:buNone/>
            </a:pPr>
            <a:r>
              <a:rPr lang="en-US" sz="1800" b="1" dirty="0">
                <a:solidFill>
                  <a:srgbClr val="07131F"/>
                </a:solidFill>
                <a:latin typeface="Aptos Display" pitchFamily="34" charset="0"/>
                <a:ea typeface="Aptos Display" pitchFamily="34" charset="-122"/>
                <a:cs typeface="Aptos Display" pitchFamily="34" charset="-120"/>
              </a:rPr>
              <a:t>6</a:t>
            </a:r>
            <a:endParaRPr lang="en-US" sz="1800" dirty="0"/>
          </a:p>
        </p:txBody>
      </p:sp>
      <p:sp>
        <p:nvSpPr>
          <p:cNvPr id="41" name="Text 39"/>
          <p:cNvSpPr/>
          <p:nvPr/>
        </p:nvSpPr>
        <p:spPr>
          <a:xfrm>
            <a:off x="10195560" y="2871216"/>
            <a:ext cx="1335024" cy="274320"/>
          </a:xfrm>
          <a:prstGeom prst="rect">
            <a:avLst/>
          </a:prstGeom>
          <a:noFill/>
          <a:ln/>
        </p:spPr>
        <p:txBody>
          <a:bodyPr wrap="square" lIns="0" tIns="0" rIns="0" bIns="0" rtlCol="0" anchor="ctr"/>
          <a:lstStyle/>
          <a:p>
            <a:pPr marL="0" indent="0" algn="ctr">
              <a:buNone/>
            </a:pPr>
            <a:r>
              <a:rPr lang="en-US" sz="1650" b="1" dirty="0">
                <a:solidFill>
                  <a:srgbClr val="F7FAFC"/>
                </a:solidFill>
                <a:latin typeface="Aptos Display" pitchFamily="34" charset="0"/>
                <a:ea typeface="Aptos Display" pitchFamily="34" charset="-122"/>
                <a:cs typeface="Aptos Display" pitchFamily="34" charset="-120"/>
              </a:rPr>
              <a:t>Compete</a:t>
            </a:r>
            <a:endParaRPr lang="en-US" sz="1650" dirty="0"/>
          </a:p>
        </p:txBody>
      </p:sp>
      <p:sp>
        <p:nvSpPr>
          <p:cNvPr id="42" name="Text 40"/>
          <p:cNvSpPr/>
          <p:nvPr/>
        </p:nvSpPr>
        <p:spPr>
          <a:xfrm>
            <a:off x="10222992" y="3401568"/>
            <a:ext cx="1280160" cy="1170430"/>
          </a:xfrm>
          <a:prstGeom prst="rect">
            <a:avLst/>
          </a:prstGeom>
          <a:noFill/>
          <a:ln/>
        </p:spPr>
        <p:txBody>
          <a:bodyPr wrap="square" lIns="0" tIns="0" rIns="0" bIns="0" rtlCol="0" anchor="ctr">
            <a:normAutofit lnSpcReduction="10000"/>
          </a:bodyPr>
          <a:lstStyle/>
          <a:p>
            <a:pPr marL="0" indent="0" algn="ctr">
              <a:buNone/>
            </a:pPr>
            <a:r>
              <a:rPr lang="en-US" sz="1600" dirty="0">
                <a:solidFill>
                  <a:srgbClr val="B9C7D3"/>
                </a:solidFill>
                <a:latin typeface="Aptos" pitchFamily="34" charset="0"/>
                <a:ea typeface="Aptos" pitchFamily="34" charset="-122"/>
                <a:cs typeface="Aptos" pitchFamily="34" charset="-120"/>
              </a:rPr>
              <a:t>clearance + monitoring</a:t>
            </a:r>
            <a:endParaRPr lang="en-US" sz="1600" dirty="0"/>
          </a:p>
          <a:p>
            <a:pPr marL="0" indent="0" algn="ctr">
              <a:buNone/>
            </a:pPr>
            <a:r>
              <a:rPr lang="en-US" sz="1600" dirty="0">
                <a:solidFill>
                  <a:srgbClr val="B9C7D3"/>
                </a:solidFill>
                <a:latin typeface="Aptos" pitchFamily="34" charset="0"/>
                <a:ea typeface="Aptos" pitchFamily="34" charset="-122"/>
                <a:cs typeface="Aptos" pitchFamily="34" charset="-120"/>
              </a:rPr>
              <a:t>team communication</a:t>
            </a:r>
            <a:endParaRPr lang="en-US" sz="1600" dirty="0"/>
          </a:p>
        </p:txBody>
      </p:sp>
      <p:sp>
        <p:nvSpPr>
          <p:cNvPr id="43" name="Text 41"/>
          <p:cNvSpPr/>
          <p:nvPr/>
        </p:nvSpPr>
        <p:spPr>
          <a:xfrm>
            <a:off x="960120" y="5440680"/>
            <a:ext cx="10241280" cy="365760"/>
          </a:xfrm>
          <a:prstGeom prst="rect">
            <a:avLst/>
          </a:prstGeom>
          <a:noFill/>
          <a:ln/>
        </p:spPr>
        <p:txBody>
          <a:bodyPr wrap="square" lIns="0" tIns="0" rIns="0" bIns="0" rtlCol="0" anchor="ctr"/>
          <a:lstStyle/>
          <a:p>
            <a:pPr marL="0" indent="0" algn="ctr">
              <a:buNone/>
            </a:pPr>
            <a:r>
              <a:rPr lang="en-US" sz="2100" b="1" dirty="0">
                <a:solidFill>
                  <a:srgbClr val="FF9F0A"/>
                </a:solidFill>
                <a:latin typeface="Aptos Display" pitchFamily="34" charset="0"/>
                <a:ea typeface="Aptos Display" pitchFamily="34" charset="-122"/>
                <a:cs typeface="Aptos Display" pitchFamily="34" charset="-120"/>
              </a:rPr>
              <a:t>Backslide rule: symptoms, weight loss, vitals worsening, or pain recurrence = step down and reassess.</a:t>
            </a:r>
            <a:endParaRPr lang="en-US" sz="21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7">
    <p:bg>
      <p:bgPr>
        <a:solidFill>
          <a:srgbClr val="07131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FF3B30"/>
          </a:solidFill>
          <a:ln w="12700">
            <a:solidFill>
              <a:srgbClr val="FF3B30">
                <a:alpha val="0"/>
              </a:srgbClr>
            </a:solidFill>
            <a:prstDash val="solid"/>
          </a:ln>
        </p:spPr>
        <p:txBody>
          <a:bodyPr/>
          <a:lstStyle/>
          <a:p>
            <a:endParaRPr lang="en-US"/>
          </a:p>
        </p:txBody>
      </p:sp>
      <p:sp>
        <p:nvSpPr>
          <p:cNvPr id="3" name="Shape 1"/>
          <p:cNvSpPr/>
          <p:nvPr/>
        </p:nvSpPr>
        <p:spPr>
          <a:xfrm>
            <a:off x="0" y="6784848"/>
            <a:ext cx="12191695" cy="73152"/>
          </a:xfrm>
          <a:prstGeom prst="rect">
            <a:avLst/>
          </a:prstGeom>
          <a:solidFill>
            <a:srgbClr val="64D2FF">
              <a:alpha val="65000"/>
            </a:srgbClr>
          </a:solidFill>
          <a:ln w="12700">
            <a:solidFill>
              <a:srgbClr val="64D2FF">
                <a:alpha val="0"/>
              </a:srgbClr>
            </a:solidFill>
            <a:prstDash val="solid"/>
          </a:ln>
        </p:spPr>
        <p:txBody>
          <a:bodyPr/>
          <a:lstStyle/>
          <a:p>
            <a:endParaRPr lang="en-US"/>
          </a:p>
        </p:txBody>
      </p:sp>
      <p:sp>
        <p:nvSpPr>
          <p:cNvPr id="4" name="Text 2"/>
          <p:cNvSpPr/>
          <p:nvPr/>
        </p:nvSpPr>
        <p:spPr>
          <a:xfrm>
            <a:off x="411480" y="6428232"/>
            <a:ext cx="4572000" cy="201168"/>
          </a:xfrm>
          <a:prstGeom prst="rect">
            <a:avLst/>
          </a:prstGeom>
          <a:noFill/>
          <a:ln/>
        </p:spPr>
        <p:txBody>
          <a:bodyPr wrap="square" lIns="0" tIns="0" rIns="0" bIns="0" rtlCol="0" anchor="ctr"/>
          <a:lstStyle/>
          <a:p>
            <a:pPr marL="0" indent="0">
              <a:buNone/>
            </a:pPr>
            <a:r>
              <a:rPr lang="en-US" sz="850" b="1" dirty="0">
                <a:solidFill>
                  <a:srgbClr val="B9C7D3"/>
                </a:solidFill>
                <a:latin typeface="Aptos" pitchFamily="34" charset="0"/>
                <a:ea typeface="Aptos" pitchFamily="34" charset="-122"/>
                <a:cs typeface="Aptos" pitchFamily="34" charset="-120"/>
              </a:rPr>
              <a:t>CASE</a:t>
            </a:r>
            <a:endParaRPr lang="en-US" sz="850" dirty="0"/>
          </a:p>
        </p:txBody>
      </p:sp>
      <p:sp>
        <p:nvSpPr>
          <p:cNvPr id="5" name="Text 3"/>
          <p:cNvSpPr/>
          <p:nvPr/>
        </p:nvSpPr>
        <p:spPr>
          <a:xfrm>
            <a:off x="11539728" y="6382512"/>
            <a:ext cx="320040" cy="201168"/>
          </a:xfrm>
          <a:prstGeom prst="rect">
            <a:avLst/>
          </a:prstGeom>
          <a:noFill/>
          <a:ln/>
        </p:spPr>
        <p:txBody>
          <a:bodyPr wrap="square" lIns="0" tIns="0" rIns="0" bIns="0" rtlCol="0" anchor="ctr"/>
          <a:lstStyle/>
          <a:p>
            <a:pPr marL="0" indent="0" algn="r">
              <a:buNone/>
            </a:pPr>
            <a:r>
              <a:rPr lang="en-US" sz="850" b="1" dirty="0">
                <a:solidFill>
                  <a:srgbClr val="B9C7D3"/>
                </a:solidFill>
                <a:latin typeface="Aptos" pitchFamily="34" charset="0"/>
                <a:ea typeface="Aptos" pitchFamily="34" charset="-122"/>
                <a:cs typeface="Aptos" pitchFamily="34" charset="-120"/>
              </a:rPr>
              <a:t>17</a:t>
            </a:r>
            <a:endParaRPr lang="en-US" sz="850" dirty="0"/>
          </a:p>
        </p:txBody>
      </p:sp>
      <p:pic>
        <p:nvPicPr>
          <p:cNvPr id="6" name="Image 0" descr="/mnt/data/a_wide_photorealistic_outdoor_track_and_field_sce.png"/>
          <p:cNvPicPr>
            <a:picLocks noChangeAspect="1"/>
          </p:cNvPicPr>
          <p:nvPr/>
        </p:nvPicPr>
        <p:blipFill>
          <a:blip r:embed="rId3"/>
          <a:srcRect l="5000" r="-10687"/>
          <a:stretch/>
        </p:blipFill>
        <p:spPr>
          <a:xfrm>
            <a:off x="0" y="182880"/>
            <a:ext cx="12191695" cy="6492240"/>
          </a:xfrm>
          <a:prstGeom prst="rect">
            <a:avLst/>
          </a:prstGeom>
        </p:spPr>
      </p:pic>
      <p:sp>
        <p:nvSpPr>
          <p:cNvPr id="7" name="Shape 4"/>
          <p:cNvSpPr/>
          <p:nvPr/>
        </p:nvSpPr>
        <p:spPr>
          <a:xfrm>
            <a:off x="0" y="182880"/>
            <a:ext cx="12191695" cy="6492240"/>
          </a:xfrm>
          <a:prstGeom prst="rect">
            <a:avLst/>
          </a:prstGeom>
          <a:solidFill>
            <a:srgbClr val="000000">
              <a:alpha val="0"/>
            </a:srgbClr>
          </a:solidFill>
          <a:ln w="12700">
            <a:solidFill>
              <a:srgbClr val="FFFFFF">
                <a:alpha val="10000"/>
              </a:srgbClr>
            </a:solidFill>
            <a:prstDash val="solid"/>
          </a:ln>
        </p:spPr>
        <p:txBody>
          <a:bodyPr/>
          <a:lstStyle/>
          <a:p>
            <a:endParaRPr lang="en-US"/>
          </a:p>
        </p:txBody>
      </p:sp>
      <p:sp>
        <p:nvSpPr>
          <p:cNvPr id="8" name="Shape 5"/>
          <p:cNvSpPr/>
          <p:nvPr/>
        </p:nvSpPr>
        <p:spPr>
          <a:xfrm>
            <a:off x="0" y="0"/>
            <a:ext cx="12191695" cy="6858000"/>
          </a:xfrm>
          <a:prstGeom prst="rect">
            <a:avLst/>
          </a:prstGeom>
          <a:solidFill>
            <a:srgbClr val="000000">
              <a:alpha val="53000"/>
            </a:srgbClr>
          </a:solidFill>
          <a:ln w="12700">
            <a:solidFill>
              <a:srgbClr val="000000">
                <a:alpha val="0"/>
              </a:srgbClr>
            </a:solidFill>
            <a:prstDash val="solid"/>
          </a:ln>
        </p:spPr>
        <p:txBody>
          <a:bodyPr/>
          <a:lstStyle/>
          <a:p>
            <a:endParaRPr lang="en-US"/>
          </a:p>
        </p:txBody>
      </p:sp>
      <p:sp>
        <p:nvSpPr>
          <p:cNvPr id="9" name="Text 6"/>
          <p:cNvSpPr/>
          <p:nvPr/>
        </p:nvSpPr>
        <p:spPr>
          <a:xfrm>
            <a:off x="594360" y="621792"/>
            <a:ext cx="7589520" cy="566928"/>
          </a:xfrm>
          <a:prstGeom prst="rect">
            <a:avLst/>
          </a:prstGeom>
          <a:noFill/>
          <a:ln/>
        </p:spPr>
        <p:txBody>
          <a:bodyPr wrap="square" lIns="0" tIns="0" rIns="0" bIns="0" rtlCol="0" anchor="ctr">
            <a:normAutofit/>
          </a:bodyPr>
          <a:lstStyle/>
          <a:p>
            <a:pPr marL="0" indent="0">
              <a:buNone/>
            </a:pPr>
            <a:r>
              <a:rPr lang="en-US" sz="3700" b="1" dirty="0">
                <a:solidFill>
                  <a:srgbClr val="F7FAFC"/>
                </a:solidFill>
                <a:latin typeface="Aptos Display" pitchFamily="34" charset="0"/>
                <a:ea typeface="Aptos Display" pitchFamily="34" charset="-122"/>
                <a:cs typeface="Aptos Display" pitchFamily="34" charset="-120"/>
              </a:rPr>
              <a:t>Case reveal: the “stagnant” runner</a:t>
            </a:r>
            <a:endParaRPr lang="en-US" sz="3700" dirty="0"/>
          </a:p>
        </p:txBody>
      </p:sp>
      <p:sp>
        <p:nvSpPr>
          <p:cNvPr id="10" name="Text 7"/>
          <p:cNvSpPr/>
          <p:nvPr/>
        </p:nvSpPr>
        <p:spPr>
          <a:xfrm>
            <a:off x="594360" y="1261872"/>
            <a:ext cx="7589520" cy="320040"/>
          </a:xfrm>
          <a:prstGeom prst="rect">
            <a:avLst/>
          </a:prstGeom>
          <a:noFill/>
          <a:ln/>
        </p:spPr>
        <p:txBody>
          <a:bodyPr wrap="square" lIns="0" tIns="0" rIns="0" bIns="0" rtlCol="0" anchor="ctr">
            <a:normAutofit fontScale="92500" lnSpcReduction="10000"/>
          </a:bodyPr>
          <a:lstStyle/>
          <a:p>
            <a:pPr marL="0" indent="0">
              <a:buNone/>
            </a:pPr>
            <a:r>
              <a:rPr lang="en-US" sz="2400" dirty="0">
                <a:solidFill>
                  <a:srgbClr val="B9C7D3"/>
                </a:solidFill>
                <a:latin typeface="Aptos" pitchFamily="34" charset="0"/>
                <a:ea typeface="Aptos" pitchFamily="34" charset="-122"/>
                <a:cs typeface="Aptos" pitchFamily="34" charset="-120"/>
              </a:rPr>
              <a:t>Now the pattern becomes hard to ignore.</a:t>
            </a:r>
            <a:endParaRPr lang="en-US" sz="2400" dirty="0"/>
          </a:p>
        </p:txBody>
      </p:sp>
      <p:sp>
        <p:nvSpPr>
          <p:cNvPr id="11" name="Shape 8"/>
          <p:cNvSpPr/>
          <p:nvPr/>
        </p:nvSpPr>
        <p:spPr>
          <a:xfrm>
            <a:off x="640080" y="1755648"/>
            <a:ext cx="5349240" cy="777240"/>
          </a:xfrm>
          <a:prstGeom prst="roundRect">
            <a:avLst>
              <a:gd name="adj" fmla="val 14118"/>
            </a:avLst>
          </a:prstGeom>
          <a:solidFill>
            <a:srgbClr val="0F2A42"/>
          </a:solidFill>
          <a:ln w="15240">
            <a:solidFill>
              <a:srgbClr val="FF3B30">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12" name="Shape 9"/>
          <p:cNvSpPr/>
          <p:nvPr/>
        </p:nvSpPr>
        <p:spPr>
          <a:xfrm>
            <a:off x="640080" y="1755648"/>
            <a:ext cx="64008" cy="777240"/>
          </a:xfrm>
          <a:prstGeom prst="rect">
            <a:avLst/>
          </a:prstGeom>
          <a:solidFill>
            <a:srgbClr val="FF3B30"/>
          </a:solidFill>
          <a:ln w="12700">
            <a:solidFill>
              <a:srgbClr val="FF3B30">
                <a:alpha val="0"/>
              </a:srgbClr>
            </a:solidFill>
            <a:prstDash val="solid"/>
          </a:ln>
        </p:spPr>
        <p:txBody>
          <a:bodyPr/>
          <a:lstStyle/>
          <a:p>
            <a:endParaRPr lang="en-US"/>
          </a:p>
        </p:txBody>
      </p:sp>
      <p:sp>
        <p:nvSpPr>
          <p:cNvPr id="13" name="Text 10"/>
          <p:cNvSpPr/>
          <p:nvPr/>
        </p:nvSpPr>
        <p:spPr>
          <a:xfrm>
            <a:off x="841248" y="1920240"/>
            <a:ext cx="5001768" cy="310896"/>
          </a:xfrm>
          <a:prstGeom prst="rect">
            <a:avLst/>
          </a:prstGeom>
          <a:noFill/>
          <a:ln/>
        </p:spPr>
        <p:txBody>
          <a:bodyPr wrap="square" lIns="0" tIns="0" rIns="0" bIns="0" rtlCol="0" anchor="ctr">
            <a:normAutofit/>
          </a:bodyPr>
          <a:lstStyle/>
          <a:p>
            <a:pPr marL="0" indent="0">
              <a:buNone/>
            </a:pPr>
            <a:r>
              <a:rPr lang="en-US" sz="1800" b="1" dirty="0">
                <a:solidFill>
                  <a:srgbClr val="F7FAFC"/>
                </a:solidFill>
                <a:latin typeface="Aptos Display" pitchFamily="34" charset="0"/>
                <a:ea typeface="Aptos Display" pitchFamily="34" charset="-122"/>
                <a:cs typeface="Aptos Display" pitchFamily="34" charset="-120"/>
              </a:rPr>
              <a:t>MRI</a:t>
            </a:r>
            <a:endParaRPr lang="en-US" sz="1800" dirty="0"/>
          </a:p>
        </p:txBody>
      </p:sp>
      <p:sp>
        <p:nvSpPr>
          <p:cNvPr id="14" name="Text 11"/>
          <p:cNvSpPr/>
          <p:nvPr/>
        </p:nvSpPr>
        <p:spPr>
          <a:xfrm>
            <a:off x="841248" y="2176272"/>
            <a:ext cx="5001768" cy="237744"/>
          </a:xfrm>
          <a:prstGeom prst="rect">
            <a:avLst/>
          </a:prstGeom>
          <a:noFill/>
          <a:ln/>
        </p:spPr>
        <p:txBody>
          <a:bodyPr wrap="square" lIns="254" tIns="254" rIns="254" bIns="254" rtlCol="0" anchor="ctr">
            <a:normAutofit/>
          </a:bodyPr>
          <a:lstStyle/>
          <a:p>
            <a:pPr marL="0" indent="0">
              <a:buNone/>
            </a:pPr>
            <a:r>
              <a:rPr lang="en-US" sz="1500" dirty="0">
                <a:solidFill>
                  <a:srgbClr val="B9C7D3"/>
                </a:solidFill>
                <a:latin typeface="Aptos" pitchFamily="34" charset="0"/>
                <a:ea typeface="Aptos" pitchFamily="34" charset="-122"/>
                <a:cs typeface="Aptos" pitchFamily="34" charset="-120"/>
              </a:rPr>
              <a:t>Grade 3 posteromedial tibial stress fracture</a:t>
            </a:r>
            <a:endParaRPr lang="en-US" sz="1500" dirty="0"/>
          </a:p>
        </p:txBody>
      </p:sp>
      <p:sp>
        <p:nvSpPr>
          <p:cNvPr id="15" name="Shape 12"/>
          <p:cNvSpPr/>
          <p:nvPr/>
        </p:nvSpPr>
        <p:spPr>
          <a:xfrm>
            <a:off x="640080" y="2670048"/>
            <a:ext cx="5349240" cy="777240"/>
          </a:xfrm>
          <a:prstGeom prst="roundRect">
            <a:avLst>
              <a:gd name="adj" fmla="val 14118"/>
            </a:avLst>
          </a:prstGeom>
          <a:solidFill>
            <a:srgbClr val="0F2A42"/>
          </a:solidFill>
          <a:ln w="15240">
            <a:solidFill>
              <a:srgbClr val="FF9F0A">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16" name="Shape 13"/>
          <p:cNvSpPr/>
          <p:nvPr/>
        </p:nvSpPr>
        <p:spPr>
          <a:xfrm>
            <a:off x="640080" y="2670048"/>
            <a:ext cx="64008" cy="777240"/>
          </a:xfrm>
          <a:prstGeom prst="rect">
            <a:avLst/>
          </a:prstGeom>
          <a:solidFill>
            <a:srgbClr val="FF9F0A"/>
          </a:solidFill>
          <a:ln w="12700">
            <a:solidFill>
              <a:srgbClr val="FF9F0A">
                <a:alpha val="0"/>
              </a:srgbClr>
            </a:solidFill>
            <a:prstDash val="solid"/>
          </a:ln>
        </p:spPr>
        <p:txBody>
          <a:bodyPr/>
          <a:lstStyle/>
          <a:p>
            <a:endParaRPr lang="en-US"/>
          </a:p>
        </p:txBody>
      </p:sp>
      <p:sp>
        <p:nvSpPr>
          <p:cNvPr id="17" name="Text 14"/>
          <p:cNvSpPr/>
          <p:nvPr/>
        </p:nvSpPr>
        <p:spPr>
          <a:xfrm>
            <a:off x="841248" y="2834640"/>
            <a:ext cx="5001768" cy="310896"/>
          </a:xfrm>
          <a:prstGeom prst="rect">
            <a:avLst/>
          </a:prstGeom>
          <a:noFill/>
          <a:ln/>
        </p:spPr>
        <p:txBody>
          <a:bodyPr wrap="square" lIns="0" tIns="0" rIns="0" bIns="0" rtlCol="0" anchor="ctr">
            <a:normAutofit/>
          </a:bodyPr>
          <a:lstStyle/>
          <a:p>
            <a:pPr marL="0" indent="0">
              <a:buNone/>
            </a:pPr>
            <a:r>
              <a:rPr lang="en-US" sz="1800" b="1" dirty="0">
                <a:solidFill>
                  <a:srgbClr val="F7FAFC"/>
                </a:solidFill>
                <a:latin typeface="Aptos Display" pitchFamily="34" charset="0"/>
                <a:ea typeface="Aptos Display" pitchFamily="34" charset="-122"/>
                <a:cs typeface="Aptos Display" pitchFamily="34" charset="-120"/>
              </a:rPr>
              <a:t>Vitals</a:t>
            </a:r>
            <a:endParaRPr lang="en-US" sz="1800" dirty="0"/>
          </a:p>
        </p:txBody>
      </p:sp>
      <p:sp>
        <p:nvSpPr>
          <p:cNvPr id="18" name="Text 15"/>
          <p:cNvSpPr/>
          <p:nvPr/>
        </p:nvSpPr>
        <p:spPr>
          <a:xfrm>
            <a:off x="841248" y="3017520"/>
            <a:ext cx="5001768" cy="310896"/>
          </a:xfrm>
          <a:prstGeom prst="rect">
            <a:avLst/>
          </a:prstGeom>
          <a:noFill/>
          <a:ln/>
        </p:spPr>
        <p:txBody>
          <a:bodyPr wrap="square" lIns="254" tIns="254" rIns="254" bIns="254" rtlCol="0" anchor="ctr">
            <a:normAutofit/>
          </a:bodyPr>
          <a:lstStyle/>
          <a:p>
            <a:pPr marL="0" indent="0">
              <a:buNone/>
            </a:pPr>
            <a:r>
              <a:rPr lang="en-US" sz="1500" dirty="0">
                <a:solidFill>
                  <a:srgbClr val="B9C7D3"/>
                </a:solidFill>
                <a:latin typeface="Aptos" pitchFamily="34" charset="0"/>
                <a:ea typeface="Aptos" pitchFamily="34" charset="-122"/>
                <a:cs typeface="Aptos" pitchFamily="34" charset="-120"/>
              </a:rPr>
              <a:t>Resting heart rate 38 bpm</a:t>
            </a:r>
            <a:endParaRPr lang="en-US" sz="1500" dirty="0"/>
          </a:p>
        </p:txBody>
      </p:sp>
      <p:sp>
        <p:nvSpPr>
          <p:cNvPr id="19" name="Shape 16"/>
          <p:cNvSpPr/>
          <p:nvPr/>
        </p:nvSpPr>
        <p:spPr>
          <a:xfrm>
            <a:off x="640080" y="3584448"/>
            <a:ext cx="5349240" cy="777240"/>
          </a:xfrm>
          <a:prstGeom prst="roundRect">
            <a:avLst>
              <a:gd name="adj" fmla="val 14118"/>
            </a:avLst>
          </a:prstGeom>
          <a:solidFill>
            <a:srgbClr val="0F2A42"/>
          </a:solidFill>
          <a:ln w="15240">
            <a:solidFill>
              <a:srgbClr val="BF5AF2">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20" name="Shape 17"/>
          <p:cNvSpPr/>
          <p:nvPr/>
        </p:nvSpPr>
        <p:spPr>
          <a:xfrm>
            <a:off x="640080" y="3584448"/>
            <a:ext cx="64008" cy="777240"/>
          </a:xfrm>
          <a:prstGeom prst="rect">
            <a:avLst/>
          </a:prstGeom>
          <a:solidFill>
            <a:srgbClr val="BF5AF2"/>
          </a:solidFill>
          <a:ln w="12700">
            <a:solidFill>
              <a:srgbClr val="BF5AF2">
                <a:alpha val="0"/>
              </a:srgbClr>
            </a:solidFill>
            <a:prstDash val="solid"/>
          </a:ln>
        </p:spPr>
        <p:txBody>
          <a:bodyPr/>
          <a:lstStyle/>
          <a:p>
            <a:endParaRPr lang="en-US"/>
          </a:p>
        </p:txBody>
      </p:sp>
      <p:sp>
        <p:nvSpPr>
          <p:cNvPr id="21" name="Text 18"/>
          <p:cNvSpPr/>
          <p:nvPr/>
        </p:nvSpPr>
        <p:spPr>
          <a:xfrm>
            <a:off x="841248" y="3749040"/>
            <a:ext cx="5001768" cy="310896"/>
          </a:xfrm>
          <a:prstGeom prst="rect">
            <a:avLst/>
          </a:prstGeom>
          <a:noFill/>
          <a:ln/>
        </p:spPr>
        <p:txBody>
          <a:bodyPr wrap="square" lIns="0" tIns="0" rIns="0" bIns="0" rtlCol="0" anchor="ctr">
            <a:normAutofit/>
          </a:bodyPr>
          <a:lstStyle/>
          <a:p>
            <a:pPr marL="0" indent="0">
              <a:buNone/>
            </a:pPr>
            <a:r>
              <a:rPr lang="en-US" sz="1800" b="1" dirty="0">
                <a:solidFill>
                  <a:srgbClr val="F7FAFC"/>
                </a:solidFill>
                <a:latin typeface="Aptos Display" pitchFamily="34" charset="0"/>
                <a:ea typeface="Aptos Display" pitchFamily="34" charset="-122"/>
                <a:cs typeface="Aptos Display" pitchFamily="34" charset="-120"/>
              </a:rPr>
              <a:t>Labs</a:t>
            </a:r>
            <a:endParaRPr lang="en-US" sz="1800" dirty="0"/>
          </a:p>
        </p:txBody>
      </p:sp>
      <p:sp>
        <p:nvSpPr>
          <p:cNvPr id="22" name="Text 19"/>
          <p:cNvSpPr/>
          <p:nvPr/>
        </p:nvSpPr>
        <p:spPr>
          <a:xfrm>
            <a:off x="841248" y="3941064"/>
            <a:ext cx="5001768" cy="301752"/>
          </a:xfrm>
          <a:prstGeom prst="rect">
            <a:avLst/>
          </a:prstGeom>
          <a:noFill/>
          <a:ln/>
        </p:spPr>
        <p:txBody>
          <a:bodyPr wrap="square" lIns="254" tIns="254" rIns="254" bIns="254" rtlCol="0" anchor="ctr">
            <a:normAutofit/>
          </a:bodyPr>
          <a:lstStyle/>
          <a:p>
            <a:pPr marL="0" indent="0">
              <a:buNone/>
            </a:pPr>
            <a:r>
              <a:rPr lang="en-US" sz="1500" dirty="0">
                <a:solidFill>
                  <a:srgbClr val="B9C7D3"/>
                </a:solidFill>
                <a:latin typeface="Aptos" pitchFamily="34" charset="0"/>
                <a:ea typeface="Aptos" pitchFamily="34" charset="-122"/>
                <a:cs typeface="Aptos" pitchFamily="34" charset="-120"/>
              </a:rPr>
              <a:t>Total testosterone 180 ng/dL; low free T3</a:t>
            </a:r>
            <a:endParaRPr lang="en-US" sz="1500" dirty="0"/>
          </a:p>
        </p:txBody>
      </p:sp>
      <p:sp>
        <p:nvSpPr>
          <p:cNvPr id="23" name="Shape 20"/>
          <p:cNvSpPr/>
          <p:nvPr/>
        </p:nvSpPr>
        <p:spPr>
          <a:xfrm>
            <a:off x="640080" y="4498848"/>
            <a:ext cx="5349240" cy="777240"/>
          </a:xfrm>
          <a:prstGeom prst="roundRect">
            <a:avLst>
              <a:gd name="adj" fmla="val 14118"/>
            </a:avLst>
          </a:prstGeom>
          <a:solidFill>
            <a:srgbClr val="0F2A42"/>
          </a:solidFill>
          <a:ln w="15240">
            <a:solidFill>
              <a:srgbClr val="64D2FF">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24" name="Shape 21"/>
          <p:cNvSpPr/>
          <p:nvPr/>
        </p:nvSpPr>
        <p:spPr>
          <a:xfrm>
            <a:off x="640080" y="4498848"/>
            <a:ext cx="64008" cy="777240"/>
          </a:xfrm>
          <a:prstGeom prst="rect">
            <a:avLst/>
          </a:prstGeom>
          <a:solidFill>
            <a:srgbClr val="64D2FF"/>
          </a:solidFill>
          <a:ln w="12700">
            <a:solidFill>
              <a:srgbClr val="64D2FF">
                <a:alpha val="0"/>
              </a:srgbClr>
            </a:solidFill>
            <a:prstDash val="solid"/>
          </a:ln>
        </p:spPr>
        <p:txBody>
          <a:bodyPr/>
          <a:lstStyle/>
          <a:p>
            <a:endParaRPr lang="en-US"/>
          </a:p>
        </p:txBody>
      </p:sp>
      <p:sp>
        <p:nvSpPr>
          <p:cNvPr id="25" name="Text 22"/>
          <p:cNvSpPr/>
          <p:nvPr/>
        </p:nvSpPr>
        <p:spPr>
          <a:xfrm>
            <a:off x="841248" y="4663440"/>
            <a:ext cx="5001768" cy="310896"/>
          </a:xfrm>
          <a:prstGeom prst="rect">
            <a:avLst/>
          </a:prstGeom>
          <a:noFill/>
          <a:ln/>
        </p:spPr>
        <p:txBody>
          <a:bodyPr wrap="square" lIns="0" tIns="0" rIns="0" bIns="0" rtlCol="0" anchor="ctr">
            <a:normAutofit/>
          </a:bodyPr>
          <a:lstStyle/>
          <a:p>
            <a:pPr marL="0" indent="0">
              <a:buNone/>
            </a:pPr>
            <a:r>
              <a:rPr lang="en-US" sz="1800" b="1" dirty="0">
                <a:solidFill>
                  <a:srgbClr val="F7FAFC"/>
                </a:solidFill>
                <a:latin typeface="Aptos Display" pitchFamily="34" charset="0"/>
                <a:ea typeface="Aptos Display" pitchFamily="34" charset="-122"/>
                <a:cs typeface="Aptos Display" pitchFamily="34" charset="-120"/>
              </a:rPr>
              <a:t>Context</a:t>
            </a:r>
            <a:endParaRPr lang="en-US" sz="1800" dirty="0"/>
          </a:p>
        </p:txBody>
      </p:sp>
      <p:sp>
        <p:nvSpPr>
          <p:cNvPr id="26" name="Text 23"/>
          <p:cNvSpPr/>
          <p:nvPr/>
        </p:nvSpPr>
        <p:spPr>
          <a:xfrm>
            <a:off x="841248" y="4846320"/>
            <a:ext cx="5001768" cy="310896"/>
          </a:xfrm>
          <a:prstGeom prst="rect">
            <a:avLst/>
          </a:prstGeom>
          <a:noFill/>
          <a:ln/>
        </p:spPr>
        <p:txBody>
          <a:bodyPr wrap="square" lIns="254" tIns="254" rIns="254" bIns="254" rtlCol="0" anchor="ctr">
            <a:normAutofit fontScale="92500"/>
          </a:bodyPr>
          <a:lstStyle/>
          <a:p>
            <a:pPr marL="0" indent="0">
              <a:buNone/>
            </a:pPr>
            <a:r>
              <a:rPr lang="en-US" sz="1500" dirty="0">
                <a:solidFill>
                  <a:srgbClr val="B9C7D3"/>
                </a:solidFill>
                <a:latin typeface="Aptos" pitchFamily="34" charset="0"/>
                <a:ea typeface="Aptos" pitchFamily="34" charset="-122"/>
                <a:cs typeface="Aptos" pitchFamily="34" charset="-120"/>
              </a:rPr>
              <a:t>High-school eating habits + nearly doubled college training load</a:t>
            </a:r>
            <a:endParaRPr lang="en-US" sz="1500" dirty="0"/>
          </a:p>
        </p:txBody>
      </p:sp>
      <p:sp>
        <p:nvSpPr>
          <p:cNvPr id="27" name="Shape 24"/>
          <p:cNvSpPr/>
          <p:nvPr/>
        </p:nvSpPr>
        <p:spPr>
          <a:xfrm>
            <a:off x="6629400" y="1920240"/>
            <a:ext cx="4434840" cy="2377440"/>
          </a:xfrm>
          <a:prstGeom prst="roundRect">
            <a:avLst>
              <a:gd name="adj" fmla="val 5385"/>
            </a:avLst>
          </a:prstGeom>
          <a:solidFill>
            <a:srgbClr val="0B1F33">
              <a:alpha val="95000"/>
            </a:srgbClr>
          </a:solidFill>
          <a:ln w="16510">
            <a:solidFill>
              <a:srgbClr val="FF3B30"/>
            </a:solidFill>
            <a:prstDash val="solid"/>
          </a:ln>
        </p:spPr>
        <p:txBody>
          <a:bodyPr/>
          <a:lstStyle/>
          <a:p>
            <a:endParaRPr lang="en-US"/>
          </a:p>
        </p:txBody>
      </p:sp>
      <p:sp>
        <p:nvSpPr>
          <p:cNvPr id="28" name="Text 25"/>
          <p:cNvSpPr/>
          <p:nvPr/>
        </p:nvSpPr>
        <p:spPr>
          <a:xfrm>
            <a:off x="6903720" y="2240280"/>
            <a:ext cx="3931920" cy="365760"/>
          </a:xfrm>
          <a:prstGeom prst="rect">
            <a:avLst/>
          </a:prstGeom>
          <a:noFill/>
          <a:ln/>
        </p:spPr>
        <p:txBody>
          <a:bodyPr wrap="square" lIns="0" tIns="0" rIns="0" bIns="0" rtlCol="0" anchor="ctr"/>
          <a:lstStyle/>
          <a:p>
            <a:pPr marL="0" indent="0" algn="ctr">
              <a:buNone/>
            </a:pPr>
            <a:r>
              <a:rPr lang="en-US" sz="2400" b="1" dirty="0">
                <a:solidFill>
                  <a:srgbClr val="F7FAFC"/>
                </a:solidFill>
                <a:latin typeface="Aptos Display" pitchFamily="34" charset="0"/>
                <a:ea typeface="Aptos Display" pitchFamily="34" charset="-122"/>
                <a:cs typeface="Aptos Display" pitchFamily="34" charset="-120"/>
              </a:rPr>
              <a:t>What is his CAT2 risk?</a:t>
            </a:r>
            <a:endParaRPr lang="en-US" sz="2400" dirty="0"/>
          </a:p>
        </p:txBody>
      </p:sp>
      <p:sp>
        <p:nvSpPr>
          <p:cNvPr id="29" name="Text 26"/>
          <p:cNvSpPr/>
          <p:nvPr/>
        </p:nvSpPr>
        <p:spPr>
          <a:xfrm>
            <a:off x="7680960" y="2889504"/>
            <a:ext cx="2377440" cy="1051560"/>
          </a:xfrm>
          <a:prstGeom prst="rect">
            <a:avLst/>
          </a:prstGeom>
          <a:noFill/>
          <a:ln/>
        </p:spPr>
        <p:txBody>
          <a:bodyPr wrap="square" lIns="0" tIns="0" rIns="0" bIns="0" rtlCol="0" anchor="ctr"/>
          <a:lstStyle/>
          <a:p>
            <a:pPr marL="0" indent="0" algn="ctr">
              <a:buNone/>
            </a:pPr>
            <a:r>
              <a:rPr lang="en-US" sz="2200" b="1" dirty="0">
                <a:solidFill>
                  <a:srgbClr val="B9C7D3"/>
                </a:solidFill>
                <a:latin typeface="Aptos Display" pitchFamily="34" charset="0"/>
                <a:ea typeface="Aptos Display" pitchFamily="34" charset="-122"/>
                <a:cs typeface="Aptos Display" pitchFamily="34" charset="-120"/>
              </a:rPr>
              <a:t>Green</a:t>
            </a:r>
            <a:endParaRPr lang="en-US" sz="2200" dirty="0"/>
          </a:p>
          <a:p>
            <a:pPr marL="0" indent="0" algn="ctr">
              <a:buNone/>
            </a:pPr>
            <a:r>
              <a:rPr lang="en-US" sz="2200" b="1" dirty="0">
                <a:solidFill>
                  <a:srgbClr val="B9C7D3"/>
                </a:solidFill>
                <a:latin typeface="Aptos Display" pitchFamily="34" charset="0"/>
                <a:ea typeface="Aptos Display" pitchFamily="34" charset="-122"/>
                <a:cs typeface="Aptos Display" pitchFamily="34" charset="-120"/>
              </a:rPr>
              <a:t>Yellow</a:t>
            </a:r>
            <a:endParaRPr lang="en-US" sz="2200" dirty="0"/>
          </a:p>
          <a:p>
            <a:pPr marL="0" indent="0" algn="ctr">
              <a:buNone/>
            </a:pPr>
            <a:r>
              <a:rPr lang="en-US" sz="2200" b="1" dirty="0">
                <a:solidFill>
                  <a:srgbClr val="B9C7D3"/>
                </a:solidFill>
                <a:latin typeface="Aptos Display" pitchFamily="34" charset="0"/>
                <a:ea typeface="Aptos Display" pitchFamily="34" charset="-122"/>
                <a:cs typeface="Aptos Display" pitchFamily="34" charset="-120"/>
              </a:rPr>
              <a:t>Orange</a:t>
            </a:r>
            <a:endParaRPr lang="en-US" sz="2200" dirty="0"/>
          </a:p>
          <a:p>
            <a:pPr marL="0" indent="0" algn="ctr">
              <a:buNone/>
            </a:pPr>
            <a:r>
              <a:rPr lang="en-US" sz="2200" b="1" dirty="0">
                <a:solidFill>
                  <a:srgbClr val="B9C7D3"/>
                </a:solidFill>
                <a:latin typeface="Aptos Display" pitchFamily="34" charset="0"/>
                <a:ea typeface="Aptos Display" pitchFamily="34" charset="-122"/>
                <a:cs typeface="Aptos Display" pitchFamily="34" charset="-120"/>
              </a:rPr>
              <a:t>Red</a:t>
            </a:r>
            <a:endParaRPr lang="en-US" sz="2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8">
    <p:bg>
      <p:bgPr>
        <a:solidFill>
          <a:srgbClr val="07131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FF3B30"/>
          </a:solidFill>
          <a:ln w="12700">
            <a:solidFill>
              <a:srgbClr val="FF3B30">
                <a:alpha val="0"/>
              </a:srgbClr>
            </a:solidFill>
            <a:prstDash val="solid"/>
          </a:ln>
        </p:spPr>
        <p:txBody>
          <a:bodyPr/>
          <a:lstStyle/>
          <a:p>
            <a:endParaRPr lang="en-US"/>
          </a:p>
        </p:txBody>
      </p:sp>
      <p:sp>
        <p:nvSpPr>
          <p:cNvPr id="3" name="Shape 1"/>
          <p:cNvSpPr/>
          <p:nvPr/>
        </p:nvSpPr>
        <p:spPr>
          <a:xfrm>
            <a:off x="0" y="6784848"/>
            <a:ext cx="12191695" cy="73152"/>
          </a:xfrm>
          <a:prstGeom prst="rect">
            <a:avLst/>
          </a:prstGeom>
          <a:solidFill>
            <a:srgbClr val="64D2FF">
              <a:alpha val="65000"/>
            </a:srgbClr>
          </a:solidFill>
          <a:ln w="12700">
            <a:solidFill>
              <a:srgbClr val="64D2FF">
                <a:alpha val="0"/>
              </a:srgbClr>
            </a:solidFill>
            <a:prstDash val="solid"/>
          </a:ln>
        </p:spPr>
        <p:txBody>
          <a:bodyPr/>
          <a:lstStyle/>
          <a:p>
            <a:endParaRPr lang="en-US"/>
          </a:p>
        </p:txBody>
      </p:sp>
      <p:sp>
        <p:nvSpPr>
          <p:cNvPr id="4" name="Text 2"/>
          <p:cNvSpPr/>
          <p:nvPr/>
        </p:nvSpPr>
        <p:spPr>
          <a:xfrm>
            <a:off x="411480" y="6428232"/>
            <a:ext cx="4572000" cy="201168"/>
          </a:xfrm>
          <a:prstGeom prst="rect">
            <a:avLst/>
          </a:prstGeom>
          <a:noFill/>
          <a:ln/>
        </p:spPr>
        <p:txBody>
          <a:bodyPr wrap="square" lIns="0" tIns="0" rIns="0" bIns="0" rtlCol="0" anchor="ctr"/>
          <a:lstStyle/>
          <a:p>
            <a:pPr marL="0" indent="0">
              <a:buNone/>
            </a:pPr>
            <a:r>
              <a:rPr lang="en-US" sz="850" b="1" dirty="0">
                <a:solidFill>
                  <a:srgbClr val="B9C7D3"/>
                </a:solidFill>
                <a:latin typeface="Aptos" pitchFamily="34" charset="0"/>
                <a:ea typeface="Aptos" pitchFamily="34" charset="-122"/>
                <a:cs typeface="Aptos" pitchFamily="34" charset="-120"/>
              </a:rPr>
              <a:t>CASE</a:t>
            </a:r>
            <a:endParaRPr lang="en-US" sz="850" dirty="0"/>
          </a:p>
        </p:txBody>
      </p:sp>
      <p:sp>
        <p:nvSpPr>
          <p:cNvPr id="5" name="Text 3"/>
          <p:cNvSpPr/>
          <p:nvPr/>
        </p:nvSpPr>
        <p:spPr>
          <a:xfrm>
            <a:off x="11539728" y="6382512"/>
            <a:ext cx="320040" cy="201168"/>
          </a:xfrm>
          <a:prstGeom prst="rect">
            <a:avLst/>
          </a:prstGeom>
          <a:noFill/>
          <a:ln/>
        </p:spPr>
        <p:txBody>
          <a:bodyPr wrap="square" lIns="0" tIns="0" rIns="0" bIns="0" rtlCol="0" anchor="ctr"/>
          <a:lstStyle/>
          <a:p>
            <a:pPr marL="0" indent="0" algn="r">
              <a:buNone/>
            </a:pPr>
            <a:r>
              <a:rPr lang="en-US" sz="850" b="1" dirty="0">
                <a:solidFill>
                  <a:srgbClr val="B9C7D3"/>
                </a:solidFill>
                <a:latin typeface="Aptos" pitchFamily="34" charset="0"/>
                <a:ea typeface="Aptos" pitchFamily="34" charset="-122"/>
                <a:cs typeface="Aptos" pitchFamily="34" charset="-120"/>
              </a:rPr>
              <a:t>18</a:t>
            </a:r>
            <a:endParaRPr lang="en-US" sz="850" dirty="0"/>
          </a:p>
        </p:txBody>
      </p:sp>
      <p:sp>
        <p:nvSpPr>
          <p:cNvPr id="6" name="Text 4"/>
          <p:cNvSpPr/>
          <p:nvPr/>
        </p:nvSpPr>
        <p:spPr>
          <a:xfrm>
            <a:off x="502920" y="411480"/>
            <a:ext cx="10972800" cy="566928"/>
          </a:xfrm>
          <a:prstGeom prst="rect">
            <a:avLst/>
          </a:prstGeom>
          <a:noFill/>
          <a:ln/>
        </p:spPr>
        <p:txBody>
          <a:bodyPr wrap="square" lIns="0" tIns="0" rIns="0" bIns="0" rtlCol="0" anchor="ctr">
            <a:normAutofit/>
          </a:bodyPr>
          <a:lstStyle/>
          <a:p>
            <a:pPr marL="0" indent="0">
              <a:buNone/>
            </a:pPr>
            <a:r>
              <a:rPr lang="en-US" sz="3400" b="1" dirty="0">
                <a:solidFill>
                  <a:srgbClr val="F7FAFC"/>
                </a:solidFill>
                <a:latin typeface="Aptos Display" pitchFamily="34" charset="0"/>
                <a:ea typeface="Aptos Display" pitchFamily="34" charset="-122"/>
                <a:cs typeface="Aptos Display" pitchFamily="34" charset="-120"/>
              </a:rPr>
              <a:t>Case action plan: defend the athlete, not the mileage</a:t>
            </a:r>
            <a:endParaRPr lang="en-US" sz="3400" dirty="0"/>
          </a:p>
        </p:txBody>
      </p:sp>
      <p:sp>
        <p:nvSpPr>
          <p:cNvPr id="7" name="Text 5"/>
          <p:cNvSpPr/>
          <p:nvPr/>
        </p:nvSpPr>
        <p:spPr>
          <a:xfrm>
            <a:off x="502920" y="1051560"/>
            <a:ext cx="10972800" cy="320040"/>
          </a:xfrm>
          <a:prstGeom prst="rect">
            <a:avLst/>
          </a:prstGeom>
          <a:noFill/>
          <a:ln/>
        </p:spPr>
        <p:txBody>
          <a:bodyPr wrap="square" lIns="0" tIns="0" rIns="0" bIns="0" rtlCol="0" anchor="ctr">
            <a:normAutofit/>
          </a:bodyPr>
          <a:lstStyle/>
          <a:p>
            <a:pPr marL="0" indent="0">
              <a:buNone/>
            </a:pPr>
            <a:r>
              <a:rPr lang="en-US" dirty="0">
                <a:solidFill>
                  <a:srgbClr val="B9C7D3"/>
                </a:solidFill>
                <a:latin typeface="Aptos" pitchFamily="34" charset="0"/>
                <a:ea typeface="Aptos" pitchFamily="34" charset="-122"/>
                <a:cs typeface="Aptos" pitchFamily="34" charset="-120"/>
              </a:rPr>
              <a:t>This is where the team either protects him or loses him.</a:t>
            </a:r>
            <a:endParaRPr lang="en-US" dirty="0"/>
          </a:p>
        </p:txBody>
      </p:sp>
      <p:sp>
        <p:nvSpPr>
          <p:cNvPr id="8" name="Shape 6"/>
          <p:cNvSpPr/>
          <p:nvPr/>
        </p:nvSpPr>
        <p:spPr>
          <a:xfrm>
            <a:off x="685800" y="1508760"/>
            <a:ext cx="3154680" cy="1325880"/>
          </a:xfrm>
          <a:prstGeom prst="roundRect">
            <a:avLst>
              <a:gd name="adj" fmla="val 8276"/>
            </a:avLst>
          </a:prstGeom>
          <a:solidFill>
            <a:srgbClr val="0F2A42"/>
          </a:solidFill>
          <a:ln w="15240">
            <a:solidFill>
              <a:srgbClr val="FF3B30">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9" name="Shape 7"/>
          <p:cNvSpPr/>
          <p:nvPr/>
        </p:nvSpPr>
        <p:spPr>
          <a:xfrm>
            <a:off x="685800" y="1508760"/>
            <a:ext cx="64008" cy="1325880"/>
          </a:xfrm>
          <a:prstGeom prst="rect">
            <a:avLst/>
          </a:prstGeom>
          <a:solidFill>
            <a:srgbClr val="FF3B30"/>
          </a:solidFill>
          <a:ln w="12700">
            <a:solidFill>
              <a:srgbClr val="FF3B30">
                <a:alpha val="0"/>
              </a:srgbClr>
            </a:solidFill>
            <a:prstDash val="solid"/>
          </a:ln>
        </p:spPr>
        <p:txBody>
          <a:bodyPr/>
          <a:lstStyle/>
          <a:p>
            <a:endParaRPr lang="en-US"/>
          </a:p>
        </p:txBody>
      </p:sp>
      <p:sp>
        <p:nvSpPr>
          <p:cNvPr id="10" name="Text 8"/>
          <p:cNvSpPr/>
          <p:nvPr/>
        </p:nvSpPr>
        <p:spPr>
          <a:xfrm>
            <a:off x="886968" y="1673352"/>
            <a:ext cx="2807208" cy="310896"/>
          </a:xfrm>
          <a:prstGeom prst="rect">
            <a:avLst/>
          </a:prstGeom>
          <a:noFill/>
          <a:ln/>
        </p:spPr>
        <p:txBody>
          <a:bodyPr wrap="square" lIns="0" tIns="0" rIns="0" bIns="0" rtlCol="0" anchor="ctr">
            <a:normAutofit/>
          </a:bodyPr>
          <a:lstStyle/>
          <a:p>
            <a:pPr marL="0" indent="0">
              <a:buNone/>
            </a:pPr>
            <a:r>
              <a:rPr lang="en-US" sz="1800" b="1" dirty="0">
                <a:solidFill>
                  <a:srgbClr val="F7FAFC"/>
                </a:solidFill>
                <a:latin typeface="Aptos Display" pitchFamily="34" charset="0"/>
                <a:ea typeface="Aptos Display" pitchFamily="34" charset="-122"/>
                <a:cs typeface="Aptos Display" pitchFamily="34" charset="-120"/>
              </a:rPr>
              <a:t>Immediate restriction</a:t>
            </a:r>
            <a:endParaRPr lang="en-US" sz="1800" dirty="0"/>
          </a:p>
        </p:txBody>
      </p:sp>
      <p:sp>
        <p:nvSpPr>
          <p:cNvPr id="11" name="Text 9"/>
          <p:cNvSpPr/>
          <p:nvPr/>
        </p:nvSpPr>
        <p:spPr>
          <a:xfrm>
            <a:off x="886968" y="2075688"/>
            <a:ext cx="2807208" cy="640080"/>
          </a:xfrm>
          <a:prstGeom prst="rect">
            <a:avLst/>
          </a:prstGeom>
          <a:noFill/>
          <a:ln/>
        </p:spPr>
        <p:txBody>
          <a:bodyPr wrap="square" lIns="254" tIns="254" rIns="254" bIns="254" rtlCol="0" anchor="ctr">
            <a:normAutofit lnSpcReduction="10000"/>
          </a:bodyPr>
          <a:lstStyle/>
          <a:p>
            <a:pPr marL="0" indent="0">
              <a:buNone/>
            </a:pPr>
            <a:r>
              <a:rPr lang="en-US" sz="1500" dirty="0">
                <a:solidFill>
                  <a:srgbClr val="B9C7D3"/>
                </a:solidFill>
                <a:latin typeface="Aptos" pitchFamily="34" charset="0"/>
                <a:ea typeface="Aptos" pitchFamily="34" charset="-122"/>
                <a:cs typeface="Aptos" pitchFamily="34" charset="-120"/>
              </a:rPr>
              <a:t>No running/impact while bone stress injury and high-risk physiology are addressed.</a:t>
            </a:r>
            <a:endParaRPr lang="en-US" sz="1500" dirty="0"/>
          </a:p>
        </p:txBody>
      </p:sp>
      <p:sp>
        <p:nvSpPr>
          <p:cNvPr id="12" name="Shape 10"/>
          <p:cNvSpPr/>
          <p:nvPr/>
        </p:nvSpPr>
        <p:spPr>
          <a:xfrm>
            <a:off x="4480560" y="1508760"/>
            <a:ext cx="3154680" cy="1325880"/>
          </a:xfrm>
          <a:prstGeom prst="roundRect">
            <a:avLst>
              <a:gd name="adj" fmla="val 8276"/>
            </a:avLst>
          </a:prstGeom>
          <a:solidFill>
            <a:srgbClr val="0F2A42"/>
          </a:solidFill>
          <a:ln w="15240">
            <a:solidFill>
              <a:srgbClr val="FF9F0A">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13" name="Shape 11"/>
          <p:cNvSpPr/>
          <p:nvPr/>
        </p:nvSpPr>
        <p:spPr>
          <a:xfrm>
            <a:off x="4480560" y="1508760"/>
            <a:ext cx="64008" cy="1325880"/>
          </a:xfrm>
          <a:prstGeom prst="rect">
            <a:avLst/>
          </a:prstGeom>
          <a:solidFill>
            <a:srgbClr val="FF9F0A"/>
          </a:solidFill>
          <a:ln w="12700">
            <a:solidFill>
              <a:srgbClr val="FF9F0A">
                <a:alpha val="0"/>
              </a:srgbClr>
            </a:solidFill>
            <a:prstDash val="solid"/>
          </a:ln>
        </p:spPr>
        <p:txBody>
          <a:bodyPr/>
          <a:lstStyle/>
          <a:p>
            <a:endParaRPr lang="en-US"/>
          </a:p>
        </p:txBody>
      </p:sp>
      <p:sp>
        <p:nvSpPr>
          <p:cNvPr id="14" name="Text 12"/>
          <p:cNvSpPr/>
          <p:nvPr/>
        </p:nvSpPr>
        <p:spPr>
          <a:xfrm>
            <a:off x="4681728" y="1673352"/>
            <a:ext cx="2807208" cy="310896"/>
          </a:xfrm>
          <a:prstGeom prst="rect">
            <a:avLst/>
          </a:prstGeom>
          <a:noFill/>
          <a:ln/>
        </p:spPr>
        <p:txBody>
          <a:bodyPr wrap="square" lIns="0" tIns="0" rIns="0" bIns="0" rtlCol="0" anchor="ctr">
            <a:normAutofit/>
          </a:bodyPr>
          <a:lstStyle/>
          <a:p>
            <a:pPr marL="0" indent="0">
              <a:buNone/>
            </a:pPr>
            <a:r>
              <a:rPr lang="en-US" sz="1800" b="1" dirty="0">
                <a:solidFill>
                  <a:srgbClr val="F7FAFC"/>
                </a:solidFill>
                <a:latin typeface="Aptos Display" pitchFamily="34" charset="0"/>
                <a:ea typeface="Aptos Display" pitchFamily="34" charset="-122"/>
                <a:cs typeface="Aptos Display" pitchFamily="34" charset="-120"/>
              </a:rPr>
              <a:t>Physician evaluation</a:t>
            </a:r>
            <a:endParaRPr lang="en-US" sz="1800" dirty="0"/>
          </a:p>
        </p:txBody>
      </p:sp>
      <p:sp>
        <p:nvSpPr>
          <p:cNvPr id="15" name="Text 13"/>
          <p:cNvSpPr/>
          <p:nvPr/>
        </p:nvSpPr>
        <p:spPr>
          <a:xfrm>
            <a:off x="4681728" y="2075688"/>
            <a:ext cx="2807208" cy="640080"/>
          </a:xfrm>
          <a:prstGeom prst="rect">
            <a:avLst/>
          </a:prstGeom>
          <a:noFill/>
          <a:ln/>
        </p:spPr>
        <p:txBody>
          <a:bodyPr wrap="square" lIns="254" tIns="254" rIns="254" bIns="254" rtlCol="0" anchor="ctr">
            <a:normAutofit lnSpcReduction="10000"/>
          </a:bodyPr>
          <a:lstStyle/>
          <a:p>
            <a:pPr marL="0" indent="0">
              <a:buNone/>
            </a:pPr>
            <a:r>
              <a:rPr lang="en-US" sz="1500" dirty="0">
                <a:solidFill>
                  <a:srgbClr val="B9C7D3"/>
                </a:solidFill>
                <a:latin typeface="Aptos" pitchFamily="34" charset="0"/>
                <a:ea typeface="Aptos" pitchFamily="34" charset="-122"/>
                <a:cs typeface="Aptos" pitchFamily="34" charset="-120"/>
              </a:rPr>
              <a:t>Assess medical stability, differential diagnosis, labs, imaging, and CAT2 risk.</a:t>
            </a:r>
            <a:endParaRPr lang="en-US" sz="1500" dirty="0"/>
          </a:p>
        </p:txBody>
      </p:sp>
      <p:sp>
        <p:nvSpPr>
          <p:cNvPr id="16" name="Shape 14"/>
          <p:cNvSpPr/>
          <p:nvPr/>
        </p:nvSpPr>
        <p:spPr>
          <a:xfrm>
            <a:off x="8275320" y="1508760"/>
            <a:ext cx="3154680" cy="1325880"/>
          </a:xfrm>
          <a:prstGeom prst="roundRect">
            <a:avLst>
              <a:gd name="adj" fmla="val 8276"/>
            </a:avLst>
          </a:prstGeom>
          <a:solidFill>
            <a:srgbClr val="0F2A42"/>
          </a:solidFill>
          <a:ln w="15240">
            <a:solidFill>
              <a:srgbClr val="32D74B">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17" name="Shape 15"/>
          <p:cNvSpPr/>
          <p:nvPr/>
        </p:nvSpPr>
        <p:spPr>
          <a:xfrm>
            <a:off x="8275320" y="1508760"/>
            <a:ext cx="64008" cy="1325880"/>
          </a:xfrm>
          <a:prstGeom prst="rect">
            <a:avLst/>
          </a:prstGeom>
          <a:solidFill>
            <a:srgbClr val="32D74B"/>
          </a:solidFill>
          <a:ln w="12700">
            <a:solidFill>
              <a:srgbClr val="32D74B">
                <a:alpha val="0"/>
              </a:srgbClr>
            </a:solidFill>
            <a:prstDash val="solid"/>
          </a:ln>
        </p:spPr>
        <p:txBody>
          <a:bodyPr/>
          <a:lstStyle/>
          <a:p>
            <a:endParaRPr lang="en-US"/>
          </a:p>
        </p:txBody>
      </p:sp>
      <p:sp>
        <p:nvSpPr>
          <p:cNvPr id="18" name="Text 16"/>
          <p:cNvSpPr/>
          <p:nvPr/>
        </p:nvSpPr>
        <p:spPr>
          <a:xfrm>
            <a:off x="8476488" y="1673352"/>
            <a:ext cx="2807208" cy="310896"/>
          </a:xfrm>
          <a:prstGeom prst="rect">
            <a:avLst/>
          </a:prstGeom>
          <a:noFill/>
          <a:ln/>
        </p:spPr>
        <p:txBody>
          <a:bodyPr wrap="square" lIns="0" tIns="0" rIns="0" bIns="0" rtlCol="0" anchor="ctr">
            <a:normAutofit/>
          </a:bodyPr>
          <a:lstStyle/>
          <a:p>
            <a:pPr marL="0" indent="0">
              <a:buNone/>
            </a:pPr>
            <a:r>
              <a:rPr lang="en-US" sz="1800" b="1" dirty="0">
                <a:solidFill>
                  <a:srgbClr val="F7FAFC"/>
                </a:solidFill>
                <a:latin typeface="Aptos Display" pitchFamily="34" charset="0"/>
                <a:ea typeface="Aptos Display" pitchFamily="34" charset="-122"/>
                <a:cs typeface="Aptos Display" pitchFamily="34" charset="-120"/>
              </a:rPr>
              <a:t>Sports RD plan</a:t>
            </a:r>
            <a:endParaRPr lang="en-US" sz="1800" dirty="0"/>
          </a:p>
        </p:txBody>
      </p:sp>
      <p:sp>
        <p:nvSpPr>
          <p:cNvPr id="19" name="Text 17"/>
          <p:cNvSpPr/>
          <p:nvPr/>
        </p:nvSpPr>
        <p:spPr>
          <a:xfrm>
            <a:off x="8476488" y="2075688"/>
            <a:ext cx="2807208" cy="640080"/>
          </a:xfrm>
          <a:prstGeom prst="rect">
            <a:avLst/>
          </a:prstGeom>
          <a:noFill/>
          <a:ln/>
        </p:spPr>
        <p:txBody>
          <a:bodyPr wrap="square" lIns="254" tIns="254" rIns="254" bIns="254" rtlCol="0" anchor="ctr">
            <a:normAutofit lnSpcReduction="10000"/>
          </a:bodyPr>
          <a:lstStyle/>
          <a:p>
            <a:pPr marL="0" indent="0">
              <a:buNone/>
            </a:pPr>
            <a:r>
              <a:rPr lang="en-US" sz="1500" dirty="0">
                <a:solidFill>
                  <a:srgbClr val="B9C7D3"/>
                </a:solidFill>
                <a:latin typeface="Aptos" pitchFamily="34" charset="0"/>
                <a:ea typeface="Aptos" pitchFamily="34" charset="-122"/>
                <a:cs typeface="Aptos" pitchFamily="34" charset="-120"/>
              </a:rPr>
              <a:t>Increase total energy and carbohydrate timing around workouts; reduce deficit.</a:t>
            </a:r>
            <a:endParaRPr lang="en-US" sz="1500" dirty="0"/>
          </a:p>
        </p:txBody>
      </p:sp>
      <p:sp>
        <p:nvSpPr>
          <p:cNvPr id="20" name="Shape 18"/>
          <p:cNvSpPr/>
          <p:nvPr/>
        </p:nvSpPr>
        <p:spPr>
          <a:xfrm>
            <a:off x="685800" y="3703320"/>
            <a:ext cx="4800600" cy="1325880"/>
          </a:xfrm>
          <a:prstGeom prst="roundRect">
            <a:avLst>
              <a:gd name="adj" fmla="val 8276"/>
            </a:avLst>
          </a:prstGeom>
          <a:solidFill>
            <a:srgbClr val="0F2A42"/>
          </a:solidFill>
          <a:ln w="15240">
            <a:solidFill>
              <a:srgbClr val="64D2FF">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21" name="Shape 19"/>
          <p:cNvSpPr/>
          <p:nvPr/>
        </p:nvSpPr>
        <p:spPr>
          <a:xfrm>
            <a:off x="685800" y="3703320"/>
            <a:ext cx="64008" cy="1325880"/>
          </a:xfrm>
          <a:prstGeom prst="rect">
            <a:avLst/>
          </a:prstGeom>
          <a:solidFill>
            <a:srgbClr val="64D2FF"/>
          </a:solidFill>
          <a:ln w="12700">
            <a:solidFill>
              <a:srgbClr val="64D2FF">
                <a:alpha val="0"/>
              </a:srgbClr>
            </a:solidFill>
            <a:prstDash val="solid"/>
          </a:ln>
        </p:spPr>
        <p:txBody>
          <a:bodyPr/>
          <a:lstStyle/>
          <a:p>
            <a:endParaRPr lang="en-US"/>
          </a:p>
        </p:txBody>
      </p:sp>
      <p:sp>
        <p:nvSpPr>
          <p:cNvPr id="22" name="Text 20"/>
          <p:cNvSpPr/>
          <p:nvPr/>
        </p:nvSpPr>
        <p:spPr>
          <a:xfrm>
            <a:off x="886968" y="3867912"/>
            <a:ext cx="4453128" cy="310896"/>
          </a:xfrm>
          <a:prstGeom prst="rect">
            <a:avLst/>
          </a:prstGeom>
          <a:noFill/>
          <a:ln/>
        </p:spPr>
        <p:txBody>
          <a:bodyPr wrap="square" lIns="0" tIns="0" rIns="0" bIns="0" rtlCol="0" anchor="ctr">
            <a:normAutofit/>
          </a:bodyPr>
          <a:lstStyle/>
          <a:p>
            <a:pPr marL="0" indent="0">
              <a:buNone/>
            </a:pPr>
            <a:r>
              <a:rPr lang="en-US" sz="1800" b="1" dirty="0">
                <a:solidFill>
                  <a:srgbClr val="F7FAFC"/>
                </a:solidFill>
                <a:latin typeface="Aptos Display" pitchFamily="34" charset="0"/>
                <a:ea typeface="Aptos Display" pitchFamily="34" charset="-122"/>
                <a:cs typeface="Aptos Display" pitchFamily="34" charset="-120"/>
              </a:rPr>
              <a:t>Low-risk movement</a:t>
            </a:r>
            <a:endParaRPr lang="en-US" sz="1800" dirty="0"/>
          </a:p>
        </p:txBody>
      </p:sp>
      <p:sp>
        <p:nvSpPr>
          <p:cNvPr id="23" name="Text 21"/>
          <p:cNvSpPr/>
          <p:nvPr/>
        </p:nvSpPr>
        <p:spPr>
          <a:xfrm>
            <a:off x="886968" y="4270248"/>
            <a:ext cx="4453128" cy="640080"/>
          </a:xfrm>
          <a:prstGeom prst="rect">
            <a:avLst/>
          </a:prstGeom>
          <a:noFill/>
          <a:ln/>
        </p:spPr>
        <p:txBody>
          <a:bodyPr wrap="square" lIns="254" tIns="254" rIns="254" bIns="254" rtlCol="0" anchor="ctr">
            <a:normAutofit/>
          </a:bodyPr>
          <a:lstStyle/>
          <a:p>
            <a:pPr marL="0" indent="0">
              <a:buNone/>
            </a:pPr>
            <a:r>
              <a:rPr lang="en-US" sz="1500" dirty="0">
                <a:solidFill>
                  <a:srgbClr val="B9C7D3"/>
                </a:solidFill>
                <a:latin typeface="Aptos" pitchFamily="34" charset="0"/>
                <a:ea typeface="Aptos" pitchFamily="34" charset="-122"/>
                <a:cs typeface="Aptos" pitchFamily="34" charset="-120"/>
              </a:rPr>
              <a:t>Pool running, cycling, strength/rehab only if symptoms and medical status allow.</a:t>
            </a:r>
            <a:endParaRPr lang="en-US" sz="1500" dirty="0"/>
          </a:p>
        </p:txBody>
      </p:sp>
      <p:sp>
        <p:nvSpPr>
          <p:cNvPr id="24" name="Shape 22"/>
          <p:cNvSpPr/>
          <p:nvPr/>
        </p:nvSpPr>
        <p:spPr>
          <a:xfrm>
            <a:off x="6263640" y="3703320"/>
            <a:ext cx="4800600" cy="1325880"/>
          </a:xfrm>
          <a:prstGeom prst="roundRect">
            <a:avLst>
              <a:gd name="adj" fmla="val 8276"/>
            </a:avLst>
          </a:prstGeom>
          <a:solidFill>
            <a:srgbClr val="0F2A42"/>
          </a:solidFill>
          <a:ln w="15240">
            <a:solidFill>
              <a:srgbClr val="BF5AF2">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25" name="Shape 23"/>
          <p:cNvSpPr/>
          <p:nvPr/>
        </p:nvSpPr>
        <p:spPr>
          <a:xfrm>
            <a:off x="6263640" y="3703320"/>
            <a:ext cx="64008" cy="1325880"/>
          </a:xfrm>
          <a:prstGeom prst="rect">
            <a:avLst/>
          </a:prstGeom>
          <a:solidFill>
            <a:srgbClr val="BF5AF2"/>
          </a:solidFill>
          <a:ln w="12700">
            <a:solidFill>
              <a:srgbClr val="BF5AF2">
                <a:alpha val="0"/>
              </a:srgbClr>
            </a:solidFill>
            <a:prstDash val="solid"/>
          </a:ln>
        </p:spPr>
        <p:txBody>
          <a:bodyPr/>
          <a:lstStyle/>
          <a:p>
            <a:endParaRPr lang="en-US"/>
          </a:p>
        </p:txBody>
      </p:sp>
      <p:sp>
        <p:nvSpPr>
          <p:cNvPr id="26" name="Text 24"/>
          <p:cNvSpPr/>
          <p:nvPr/>
        </p:nvSpPr>
        <p:spPr>
          <a:xfrm>
            <a:off x="6464808" y="3867912"/>
            <a:ext cx="4453128" cy="310896"/>
          </a:xfrm>
          <a:prstGeom prst="rect">
            <a:avLst/>
          </a:prstGeom>
          <a:noFill/>
          <a:ln/>
        </p:spPr>
        <p:txBody>
          <a:bodyPr wrap="square" lIns="0" tIns="0" rIns="0" bIns="0" rtlCol="0" anchor="ctr">
            <a:normAutofit/>
          </a:bodyPr>
          <a:lstStyle/>
          <a:p>
            <a:pPr marL="0" indent="0">
              <a:buNone/>
            </a:pPr>
            <a:r>
              <a:rPr lang="en-US" sz="1800" b="1" dirty="0">
                <a:solidFill>
                  <a:srgbClr val="F7FAFC"/>
                </a:solidFill>
                <a:latin typeface="Aptos Display" pitchFamily="34" charset="0"/>
                <a:ea typeface="Aptos Display" pitchFamily="34" charset="-122"/>
                <a:cs typeface="Aptos Display" pitchFamily="34" charset="-120"/>
              </a:rPr>
              <a:t>Clearance criteria</a:t>
            </a:r>
            <a:endParaRPr lang="en-US" sz="1800" dirty="0"/>
          </a:p>
        </p:txBody>
      </p:sp>
      <p:sp>
        <p:nvSpPr>
          <p:cNvPr id="27" name="Text 25"/>
          <p:cNvSpPr/>
          <p:nvPr/>
        </p:nvSpPr>
        <p:spPr>
          <a:xfrm>
            <a:off x="6464808" y="4270248"/>
            <a:ext cx="4453128" cy="640080"/>
          </a:xfrm>
          <a:prstGeom prst="rect">
            <a:avLst/>
          </a:prstGeom>
          <a:noFill/>
          <a:ln/>
        </p:spPr>
        <p:txBody>
          <a:bodyPr wrap="square" lIns="254" tIns="254" rIns="254" bIns="254" rtlCol="0" anchor="ctr">
            <a:normAutofit/>
          </a:bodyPr>
          <a:lstStyle/>
          <a:p>
            <a:pPr marL="0" indent="0">
              <a:buNone/>
            </a:pPr>
            <a:r>
              <a:rPr lang="en-US" sz="1500" dirty="0">
                <a:solidFill>
                  <a:srgbClr val="B9C7D3"/>
                </a:solidFill>
                <a:latin typeface="Aptos" pitchFamily="34" charset="0"/>
                <a:ea typeface="Aptos" pitchFamily="34" charset="-122"/>
                <a:cs typeface="Aptos" pitchFamily="34" charset="-120"/>
              </a:rPr>
              <a:t>Pain-free progression, stable vitals/weight, improving labs, team agreement.</a:t>
            </a:r>
            <a:endParaRPr lang="en-US" sz="1500" dirty="0"/>
          </a:p>
        </p:txBody>
      </p:sp>
      <p:sp>
        <p:nvSpPr>
          <p:cNvPr id="28" name="Text 26"/>
          <p:cNvSpPr/>
          <p:nvPr/>
        </p:nvSpPr>
        <p:spPr>
          <a:xfrm>
            <a:off x="1325880" y="5760720"/>
            <a:ext cx="9509760" cy="384048"/>
          </a:xfrm>
          <a:prstGeom prst="rect">
            <a:avLst/>
          </a:prstGeom>
          <a:noFill/>
          <a:ln/>
        </p:spPr>
        <p:txBody>
          <a:bodyPr wrap="square" lIns="0" tIns="0" rIns="0" bIns="0" rtlCol="0" anchor="ctr"/>
          <a:lstStyle/>
          <a:p>
            <a:pPr marL="0" indent="0" algn="ctr">
              <a:buNone/>
            </a:pPr>
            <a:r>
              <a:rPr lang="en-US" sz="2500" b="1" dirty="0">
                <a:solidFill>
                  <a:srgbClr val="F7FAFC"/>
                </a:solidFill>
                <a:latin typeface="Aptos Display" pitchFamily="34" charset="0"/>
                <a:ea typeface="Aptos Display" pitchFamily="34" charset="-122"/>
                <a:cs typeface="Aptos Display" pitchFamily="34" charset="-120"/>
              </a:rPr>
              <a:t>Winning the week is not worth losing the athlete for the season.</a:t>
            </a:r>
            <a:endParaRPr lang="en-US" sz="2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7131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FF3B30"/>
          </a:solidFill>
          <a:ln w="12700">
            <a:solidFill>
              <a:srgbClr val="FF3B30">
                <a:alpha val="0"/>
              </a:srgbClr>
            </a:solidFill>
            <a:prstDash val="solid"/>
          </a:ln>
        </p:spPr>
        <p:txBody>
          <a:bodyPr/>
          <a:lstStyle/>
          <a:p>
            <a:endParaRPr lang="en-US"/>
          </a:p>
        </p:txBody>
      </p:sp>
      <p:sp>
        <p:nvSpPr>
          <p:cNvPr id="3" name="Shape 1"/>
          <p:cNvSpPr/>
          <p:nvPr/>
        </p:nvSpPr>
        <p:spPr>
          <a:xfrm>
            <a:off x="0" y="6784848"/>
            <a:ext cx="12191695" cy="73152"/>
          </a:xfrm>
          <a:prstGeom prst="rect">
            <a:avLst/>
          </a:prstGeom>
          <a:solidFill>
            <a:srgbClr val="64D2FF">
              <a:alpha val="65000"/>
            </a:srgbClr>
          </a:solidFill>
          <a:ln w="12700">
            <a:solidFill>
              <a:srgbClr val="64D2FF">
                <a:alpha val="0"/>
              </a:srgbClr>
            </a:solidFill>
            <a:prstDash val="solid"/>
          </a:ln>
        </p:spPr>
        <p:txBody>
          <a:bodyPr/>
          <a:lstStyle/>
          <a:p>
            <a:endParaRPr lang="en-US"/>
          </a:p>
        </p:txBody>
      </p:sp>
      <p:sp>
        <p:nvSpPr>
          <p:cNvPr id="4" name="Text 2"/>
          <p:cNvSpPr/>
          <p:nvPr/>
        </p:nvSpPr>
        <p:spPr>
          <a:xfrm>
            <a:off x="411480" y="6428232"/>
            <a:ext cx="4572000" cy="201168"/>
          </a:xfrm>
          <a:prstGeom prst="rect">
            <a:avLst/>
          </a:prstGeom>
          <a:noFill/>
          <a:ln/>
        </p:spPr>
        <p:txBody>
          <a:bodyPr wrap="square" lIns="0" tIns="0" rIns="0" bIns="0" rtlCol="0" anchor="ctr"/>
          <a:lstStyle/>
          <a:p>
            <a:pPr marL="0" indent="0">
              <a:buNone/>
            </a:pPr>
            <a:endParaRPr lang="en-US" sz="850" dirty="0"/>
          </a:p>
        </p:txBody>
      </p:sp>
      <p:sp>
        <p:nvSpPr>
          <p:cNvPr id="5" name="Text 3"/>
          <p:cNvSpPr/>
          <p:nvPr/>
        </p:nvSpPr>
        <p:spPr>
          <a:xfrm>
            <a:off x="11539728" y="6382512"/>
            <a:ext cx="320040" cy="201168"/>
          </a:xfrm>
          <a:prstGeom prst="rect">
            <a:avLst/>
          </a:prstGeom>
          <a:noFill/>
          <a:ln/>
        </p:spPr>
        <p:txBody>
          <a:bodyPr wrap="square" lIns="0" tIns="0" rIns="0" bIns="0" rtlCol="0" anchor="ctr"/>
          <a:lstStyle/>
          <a:p>
            <a:pPr marL="0" indent="0" algn="r">
              <a:buNone/>
            </a:pPr>
            <a:r>
              <a:rPr lang="en-US" sz="850" b="1" dirty="0">
                <a:solidFill>
                  <a:srgbClr val="B9C7D3"/>
                </a:solidFill>
                <a:latin typeface="Aptos" pitchFamily="34" charset="0"/>
                <a:ea typeface="Aptos" pitchFamily="34" charset="-122"/>
                <a:cs typeface="Aptos" pitchFamily="34" charset="-120"/>
              </a:rPr>
              <a:t>02</a:t>
            </a:r>
            <a:endParaRPr lang="en-US" sz="850" dirty="0"/>
          </a:p>
        </p:txBody>
      </p:sp>
      <p:pic>
        <p:nvPicPr>
          <p:cNvPr id="6" name="Image 0" descr="/mnt/data/a_realistic_indoor_sports_medical_therapy_scene_o.png"/>
          <p:cNvPicPr>
            <a:picLocks noChangeAspect="1"/>
          </p:cNvPicPr>
          <p:nvPr/>
        </p:nvPicPr>
        <p:blipFill>
          <a:blip r:embed="rId3"/>
          <a:srcRect l="5000" r="39193"/>
          <a:stretch/>
        </p:blipFill>
        <p:spPr>
          <a:xfrm>
            <a:off x="6309360" y="384048"/>
            <a:ext cx="5394960" cy="5440680"/>
          </a:xfrm>
          <a:prstGeom prst="rect">
            <a:avLst/>
          </a:prstGeom>
        </p:spPr>
      </p:pic>
      <p:sp>
        <p:nvSpPr>
          <p:cNvPr id="7" name="Shape 4"/>
          <p:cNvSpPr/>
          <p:nvPr/>
        </p:nvSpPr>
        <p:spPr>
          <a:xfrm>
            <a:off x="6309359" y="384048"/>
            <a:ext cx="5882335" cy="5440680"/>
          </a:xfrm>
          <a:prstGeom prst="rect">
            <a:avLst/>
          </a:prstGeom>
          <a:solidFill>
            <a:srgbClr val="000000">
              <a:alpha val="0"/>
            </a:srgbClr>
          </a:solidFill>
          <a:ln w="12700">
            <a:solidFill>
              <a:srgbClr val="FFFFFF">
                <a:alpha val="10000"/>
              </a:srgbClr>
            </a:solidFill>
            <a:prstDash val="solid"/>
          </a:ln>
        </p:spPr>
        <p:txBody>
          <a:bodyPr/>
          <a:lstStyle/>
          <a:p>
            <a:endParaRPr lang="en-US"/>
          </a:p>
        </p:txBody>
      </p:sp>
      <p:sp>
        <p:nvSpPr>
          <p:cNvPr id="8" name="Text 5"/>
          <p:cNvSpPr/>
          <p:nvPr/>
        </p:nvSpPr>
        <p:spPr>
          <a:xfrm>
            <a:off x="502920" y="548640"/>
            <a:ext cx="5669280" cy="566928"/>
          </a:xfrm>
          <a:prstGeom prst="rect">
            <a:avLst/>
          </a:prstGeom>
          <a:noFill/>
          <a:ln/>
        </p:spPr>
        <p:txBody>
          <a:bodyPr wrap="square" lIns="0" tIns="0" rIns="0" bIns="0" rtlCol="0" anchor="ctr">
            <a:normAutofit fontScale="62500" lnSpcReduction="20000"/>
          </a:bodyPr>
          <a:lstStyle/>
          <a:p>
            <a:pPr marL="0" indent="0">
              <a:buNone/>
            </a:pPr>
            <a:r>
              <a:rPr lang="en-US" sz="3500" b="1" dirty="0">
                <a:solidFill>
                  <a:srgbClr val="F7FAFC"/>
                </a:solidFill>
                <a:latin typeface="Aptos Display" pitchFamily="34" charset="0"/>
                <a:ea typeface="Aptos Display" pitchFamily="34" charset="-122"/>
                <a:cs typeface="Aptos Display" pitchFamily="34" charset="-120"/>
              </a:rPr>
              <a:t>The athlete who is training harder... and getting worse</a:t>
            </a:r>
            <a:endParaRPr lang="en-US" sz="3500" dirty="0"/>
          </a:p>
        </p:txBody>
      </p:sp>
      <p:sp>
        <p:nvSpPr>
          <p:cNvPr id="9" name="Text 6"/>
          <p:cNvSpPr/>
          <p:nvPr/>
        </p:nvSpPr>
        <p:spPr>
          <a:xfrm>
            <a:off x="502920" y="1188720"/>
            <a:ext cx="5669280" cy="594360"/>
          </a:xfrm>
          <a:prstGeom prst="rect">
            <a:avLst/>
          </a:prstGeom>
          <a:noFill/>
          <a:ln/>
        </p:spPr>
        <p:txBody>
          <a:bodyPr wrap="square" lIns="0" tIns="0" rIns="0" bIns="0" rtlCol="0" anchor="ctr">
            <a:normAutofit/>
          </a:bodyPr>
          <a:lstStyle/>
          <a:p>
            <a:pPr marL="0" indent="0">
              <a:buNone/>
            </a:pPr>
            <a:r>
              <a:rPr lang="en-US" dirty="0">
                <a:solidFill>
                  <a:srgbClr val="B9C7D3"/>
                </a:solidFill>
                <a:latin typeface="Aptos" pitchFamily="34" charset="0"/>
                <a:ea typeface="Aptos" pitchFamily="34" charset="-122"/>
                <a:cs typeface="Aptos" pitchFamily="34" charset="-120"/>
              </a:rPr>
              <a:t>Start with the pattern, not the diagnosis.</a:t>
            </a:r>
            <a:endParaRPr lang="en-US" dirty="0"/>
          </a:p>
        </p:txBody>
      </p:sp>
      <p:sp>
        <p:nvSpPr>
          <p:cNvPr id="10" name="Shape 7"/>
          <p:cNvSpPr/>
          <p:nvPr/>
        </p:nvSpPr>
        <p:spPr>
          <a:xfrm>
            <a:off x="548640" y="1828800"/>
            <a:ext cx="5212080" cy="804672"/>
          </a:xfrm>
          <a:prstGeom prst="roundRect">
            <a:avLst>
              <a:gd name="adj" fmla="val 13636"/>
            </a:avLst>
          </a:prstGeom>
          <a:solidFill>
            <a:srgbClr val="0F2A42"/>
          </a:solidFill>
          <a:ln w="15240">
            <a:solidFill>
              <a:srgbClr val="64D2FF">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11" name="Shape 8"/>
          <p:cNvSpPr/>
          <p:nvPr/>
        </p:nvSpPr>
        <p:spPr>
          <a:xfrm>
            <a:off x="548640" y="1828800"/>
            <a:ext cx="64008" cy="804672"/>
          </a:xfrm>
          <a:prstGeom prst="rect">
            <a:avLst/>
          </a:prstGeom>
          <a:solidFill>
            <a:srgbClr val="64D2FF"/>
          </a:solidFill>
          <a:ln w="12700">
            <a:solidFill>
              <a:srgbClr val="64D2FF">
                <a:alpha val="0"/>
              </a:srgbClr>
            </a:solidFill>
            <a:prstDash val="solid"/>
          </a:ln>
        </p:spPr>
        <p:txBody>
          <a:bodyPr/>
          <a:lstStyle/>
          <a:p>
            <a:endParaRPr lang="en-US"/>
          </a:p>
        </p:txBody>
      </p:sp>
      <p:sp>
        <p:nvSpPr>
          <p:cNvPr id="12" name="Text 9"/>
          <p:cNvSpPr/>
          <p:nvPr/>
        </p:nvSpPr>
        <p:spPr>
          <a:xfrm>
            <a:off x="749808" y="1993392"/>
            <a:ext cx="4864608" cy="310896"/>
          </a:xfrm>
          <a:prstGeom prst="rect">
            <a:avLst/>
          </a:prstGeom>
          <a:noFill/>
          <a:ln/>
        </p:spPr>
        <p:txBody>
          <a:bodyPr wrap="square" lIns="0" tIns="0" rIns="0" bIns="0" rtlCol="0" anchor="ctr">
            <a:normAutofit fontScale="92500" lnSpcReduction="10000"/>
          </a:bodyPr>
          <a:lstStyle/>
          <a:p>
            <a:pPr marL="0" indent="0">
              <a:buNone/>
            </a:pPr>
            <a:r>
              <a:rPr lang="en-US" sz="2400" b="1" dirty="0">
                <a:solidFill>
                  <a:srgbClr val="F7FAFC"/>
                </a:solidFill>
                <a:latin typeface="Aptos Display" pitchFamily="34" charset="0"/>
                <a:ea typeface="Aptos Display" pitchFamily="34" charset="-122"/>
                <a:cs typeface="Aptos Display" pitchFamily="34" charset="-120"/>
              </a:rPr>
              <a:t>20-year-old runner</a:t>
            </a:r>
            <a:endParaRPr lang="en-US" sz="2400" dirty="0"/>
          </a:p>
        </p:txBody>
      </p:sp>
      <p:sp>
        <p:nvSpPr>
          <p:cNvPr id="13" name="Text 10"/>
          <p:cNvSpPr/>
          <p:nvPr/>
        </p:nvSpPr>
        <p:spPr>
          <a:xfrm>
            <a:off x="749808" y="2203704"/>
            <a:ext cx="4864608" cy="429768"/>
          </a:xfrm>
          <a:prstGeom prst="rect">
            <a:avLst/>
          </a:prstGeom>
          <a:noFill/>
          <a:ln/>
        </p:spPr>
        <p:txBody>
          <a:bodyPr wrap="square" lIns="254" tIns="254" rIns="254" bIns="254" rtlCol="0" anchor="ctr">
            <a:normAutofit/>
          </a:bodyPr>
          <a:lstStyle/>
          <a:p>
            <a:pPr marL="0" indent="0">
              <a:buNone/>
            </a:pPr>
            <a:r>
              <a:rPr lang="en-US" dirty="0">
                <a:solidFill>
                  <a:srgbClr val="B9C7D3"/>
                </a:solidFill>
                <a:latin typeface="Aptos" pitchFamily="34" charset="0"/>
                <a:ea typeface="Aptos" pitchFamily="34" charset="-122"/>
                <a:cs typeface="Aptos" pitchFamily="34" charset="-120"/>
              </a:rPr>
              <a:t>Mileage jumps 50 -&gt; 72 miles/week</a:t>
            </a:r>
            <a:endParaRPr lang="en-US" dirty="0"/>
          </a:p>
        </p:txBody>
      </p:sp>
      <p:sp>
        <p:nvSpPr>
          <p:cNvPr id="14" name="Shape 11"/>
          <p:cNvSpPr/>
          <p:nvPr/>
        </p:nvSpPr>
        <p:spPr>
          <a:xfrm>
            <a:off x="548640" y="2779776"/>
            <a:ext cx="5212080" cy="804672"/>
          </a:xfrm>
          <a:prstGeom prst="roundRect">
            <a:avLst>
              <a:gd name="adj" fmla="val 13636"/>
            </a:avLst>
          </a:prstGeom>
          <a:solidFill>
            <a:srgbClr val="0F2A42"/>
          </a:solidFill>
          <a:ln w="15240">
            <a:solidFill>
              <a:srgbClr val="FF9F0A">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15" name="Shape 12"/>
          <p:cNvSpPr/>
          <p:nvPr/>
        </p:nvSpPr>
        <p:spPr>
          <a:xfrm>
            <a:off x="548640" y="2779776"/>
            <a:ext cx="64008" cy="804672"/>
          </a:xfrm>
          <a:prstGeom prst="rect">
            <a:avLst/>
          </a:prstGeom>
          <a:solidFill>
            <a:srgbClr val="FF9F0A"/>
          </a:solidFill>
          <a:ln w="12700">
            <a:solidFill>
              <a:srgbClr val="FF9F0A">
                <a:alpha val="0"/>
              </a:srgbClr>
            </a:solidFill>
            <a:prstDash val="solid"/>
          </a:ln>
        </p:spPr>
        <p:txBody>
          <a:bodyPr/>
          <a:lstStyle/>
          <a:p>
            <a:endParaRPr lang="en-US"/>
          </a:p>
        </p:txBody>
      </p:sp>
      <p:sp>
        <p:nvSpPr>
          <p:cNvPr id="16" name="Text 13"/>
          <p:cNvSpPr/>
          <p:nvPr/>
        </p:nvSpPr>
        <p:spPr>
          <a:xfrm>
            <a:off x="749808" y="2944368"/>
            <a:ext cx="4864608" cy="310896"/>
          </a:xfrm>
          <a:prstGeom prst="rect">
            <a:avLst/>
          </a:prstGeom>
          <a:noFill/>
          <a:ln/>
        </p:spPr>
        <p:txBody>
          <a:bodyPr wrap="square" lIns="0" tIns="0" rIns="0" bIns="0" rtlCol="0" anchor="ctr">
            <a:normAutofit fontScale="92500" lnSpcReduction="10000"/>
          </a:bodyPr>
          <a:lstStyle/>
          <a:p>
            <a:pPr marL="0" indent="0">
              <a:buNone/>
            </a:pPr>
            <a:r>
              <a:rPr lang="en-US" sz="2400" b="1" dirty="0">
                <a:solidFill>
                  <a:srgbClr val="F7FAFC"/>
                </a:solidFill>
                <a:latin typeface="Aptos Display" pitchFamily="34" charset="0"/>
                <a:ea typeface="Aptos Display" pitchFamily="34" charset="-122"/>
                <a:cs typeface="Aptos Display" pitchFamily="34" charset="-120"/>
              </a:rPr>
              <a:t>Performance falls</a:t>
            </a:r>
            <a:endParaRPr lang="en-US" sz="2400" dirty="0"/>
          </a:p>
        </p:txBody>
      </p:sp>
      <p:sp>
        <p:nvSpPr>
          <p:cNvPr id="17" name="Text 14"/>
          <p:cNvSpPr/>
          <p:nvPr/>
        </p:nvSpPr>
        <p:spPr>
          <a:xfrm>
            <a:off x="749808" y="3154680"/>
            <a:ext cx="4864608" cy="420624"/>
          </a:xfrm>
          <a:prstGeom prst="rect">
            <a:avLst/>
          </a:prstGeom>
          <a:noFill/>
          <a:ln/>
        </p:spPr>
        <p:txBody>
          <a:bodyPr wrap="square" lIns="254" tIns="254" rIns="254" bIns="254" rtlCol="0" anchor="ctr">
            <a:normAutofit/>
          </a:bodyPr>
          <a:lstStyle/>
          <a:p>
            <a:pPr marL="0" indent="0">
              <a:buNone/>
            </a:pPr>
            <a:r>
              <a:rPr lang="en-US" dirty="0">
                <a:solidFill>
                  <a:srgbClr val="B9C7D3"/>
                </a:solidFill>
                <a:latin typeface="Aptos" pitchFamily="34" charset="0"/>
                <a:ea typeface="Aptos" pitchFamily="34" charset="-122"/>
                <a:cs typeface="Aptos" pitchFamily="34" charset="-120"/>
              </a:rPr>
              <a:t>Race times slow despite more work</a:t>
            </a:r>
            <a:endParaRPr lang="en-US" dirty="0"/>
          </a:p>
        </p:txBody>
      </p:sp>
      <p:sp>
        <p:nvSpPr>
          <p:cNvPr id="18" name="Shape 15"/>
          <p:cNvSpPr/>
          <p:nvPr/>
        </p:nvSpPr>
        <p:spPr>
          <a:xfrm>
            <a:off x="548640" y="3730752"/>
            <a:ext cx="5212080" cy="804672"/>
          </a:xfrm>
          <a:prstGeom prst="roundRect">
            <a:avLst>
              <a:gd name="adj" fmla="val 13636"/>
            </a:avLst>
          </a:prstGeom>
          <a:solidFill>
            <a:srgbClr val="0F2A42"/>
          </a:solidFill>
          <a:ln w="15240">
            <a:solidFill>
              <a:srgbClr val="FF3B30">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19" name="Shape 16"/>
          <p:cNvSpPr/>
          <p:nvPr/>
        </p:nvSpPr>
        <p:spPr>
          <a:xfrm>
            <a:off x="548640" y="3730752"/>
            <a:ext cx="64008" cy="804672"/>
          </a:xfrm>
          <a:prstGeom prst="rect">
            <a:avLst/>
          </a:prstGeom>
          <a:solidFill>
            <a:srgbClr val="FF3B30"/>
          </a:solidFill>
          <a:ln w="12700">
            <a:solidFill>
              <a:srgbClr val="FF3B30">
                <a:alpha val="0"/>
              </a:srgbClr>
            </a:solidFill>
            <a:prstDash val="solid"/>
          </a:ln>
        </p:spPr>
        <p:txBody>
          <a:bodyPr/>
          <a:lstStyle/>
          <a:p>
            <a:endParaRPr lang="en-US"/>
          </a:p>
        </p:txBody>
      </p:sp>
      <p:sp>
        <p:nvSpPr>
          <p:cNvPr id="20" name="Text 17"/>
          <p:cNvSpPr/>
          <p:nvPr/>
        </p:nvSpPr>
        <p:spPr>
          <a:xfrm>
            <a:off x="749808" y="3895344"/>
            <a:ext cx="4864608" cy="310896"/>
          </a:xfrm>
          <a:prstGeom prst="rect">
            <a:avLst/>
          </a:prstGeom>
          <a:noFill/>
          <a:ln/>
        </p:spPr>
        <p:txBody>
          <a:bodyPr wrap="square" lIns="0" tIns="0" rIns="0" bIns="0" rtlCol="0" anchor="ctr">
            <a:normAutofit fontScale="92500" lnSpcReduction="10000"/>
          </a:bodyPr>
          <a:lstStyle/>
          <a:p>
            <a:pPr marL="0" indent="0">
              <a:buNone/>
            </a:pPr>
            <a:r>
              <a:rPr lang="en-US" sz="2400" b="1" dirty="0">
                <a:solidFill>
                  <a:srgbClr val="F7FAFC"/>
                </a:solidFill>
                <a:latin typeface="Aptos Display" pitchFamily="34" charset="0"/>
                <a:ea typeface="Aptos Display" pitchFamily="34" charset="-122"/>
                <a:cs typeface="Aptos Display" pitchFamily="34" charset="-120"/>
              </a:rPr>
              <a:t>Shin pain + fatigue</a:t>
            </a:r>
            <a:endParaRPr lang="en-US" sz="2400" dirty="0"/>
          </a:p>
        </p:txBody>
      </p:sp>
      <p:sp>
        <p:nvSpPr>
          <p:cNvPr id="21" name="Text 18"/>
          <p:cNvSpPr/>
          <p:nvPr/>
        </p:nvSpPr>
        <p:spPr>
          <a:xfrm>
            <a:off x="749808" y="4169664"/>
            <a:ext cx="4864608" cy="356616"/>
          </a:xfrm>
          <a:prstGeom prst="rect">
            <a:avLst/>
          </a:prstGeom>
          <a:noFill/>
          <a:ln/>
        </p:spPr>
        <p:txBody>
          <a:bodyPr wrap="square" lIns="254" tIns="254" rIns="254" bIns="254" rtlCol="0" anchor="ctr">
            <a:normAutofit/>
          </a:bodyPr>
          <a:lstStyle/>
          <a:p>
            <a:pPr marL="0" indent="0">
              <a:buNone/>
            </a:pPr>
            <a:r>
              <a:rPr lang="en-US" dirty="0">
                <a:solidFill>
                  <a:srgbClr val="B9C7D3"/>
                </a:solidFill>
                <a:latin typeface="Aptos" pitchFamily="34" charset="0"/>
                <a:ea typeface="Aptos" pitchFamily="34" charset="-122"/>
                <a:cs typeface="Aptos" pitchFamily="34" charset="-120"/>
              </a:rPr>
              <a:t>“Heavy legs” even after rest days</a:t>
            </a:r>
            <a:endParaRPr lang="en-US" dirty="0"/>
          </a:p>
        </p:txBody>
      </p:sp>
      <p:sp>
        <p:nvSpPr>
          <p:cNvPr id="22" name="Shape 19"/>
          <p:cNvSpPr/>
          <p:nvPr/>
        </p:nvSpPr>
        <p:spPr>
          <a:xfrm>
            <a:off x="594360" y="5166360"/>
            <a:ext cx="5074920" cy="621792"/>
          </a:xfrm>
          <a:prstGeom prst="roundRect">
            <a:avLst>
              <a:gd name="adj" fmla="val 14706"/>
            </a:avLst>
          </a:prstGeom>
          <a:solidFill>
            <a:srgbClr val="FF3B30"/>
          </a:solidFill>
          <a:ln w="12700">
            <a:solidFill>
              <a:srgbClr val="FF3B30">
                <a:alpha val="0"/>
              </a:srgbClr>
            </a:solidFill>
            <a:prstDash val="solid"/>
          </a:ln>
        </p:spPr>
        <p:txBody>
          <a:bodyPr/>
          <a:lstStyle/>
          <a:p>
            <a:endParaRPr lang="en-US"/>
          </a:p>
        </p:txBody>
      </p:sp>
      <p:sp>
        <p:nvSpPr>
          <p:cNvPr id="23" name="Text 20"/>
          <p:cNvSpPr/>
          <p:nvPr/>
        </p:nvSpPr>
        <p:spPr>
          <a:xfrm>
            <a:off x="786384" y="5321808"/>
            <a:ext cx="4663440" cy="228600"/>
          </a:xfrm>
          <a:prstGeom prst="rect">
            <a:avLst/>
          </a:prstGeom>
          <a:noFill/>
          <a:ln/>
        </p:spPr>
        <p:txBody>
          <a:bodyPr wrap="square" lIns="0" tIns="0" rIns="0" bIns="0" rtlCol="0" anchor="ctr"/>
          <a:lstStyle/>
          <a:p>
            <a:pPr marL="0" indent="0" algn="ctr">
              <a:buNone/>
            </a:pPr>
            <a:r>
              <a:rPr lang="en-US" sz="2000" b="1" dirty="0">
                <a:solidFill>
                  <a:srgbClr val="FFFFFF"/>
                </a:solidFill>
                <a:latin typeface="Aptos Display" pitchFamily="34" charset="0"/>
                <a:ea typeface="Aptos Display" pitchFamily="34" charset="-122"/>
                <a:cs typeface="Aptos Display" pitchFamily="34" charset="-120"/>
              </a:rPr>
              <a:t>Question: injury problem or fueling problem?</a:t>
            </a:r>
            <a:endParaRPr lang="en-US"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9">
    <p:bg>
      <p:bgPr>
        <a:solidFill>
          <a:srgbClr val="07131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FF3B30"/>
          </a:solidFill>
          <a:ln w="12700">
            <a:solidFill>
              <a:srgbClr val="FF3B30">
                <a:alpha val="0"/>
              </a:srgbClr>
            </a:solidFill>
            <a:prstDash val="solid"/>
          </a:ln>
        </p:spPr>
        <p:txBody>
          <a:bodyPr/>
          <a:lstStyle/>
          <a:p>
            <a:endParaRPr lang="en-US"/>
          </a:p>
        </p:txBody>
      </p:sp>
      <p:sp>
        <p:nvSpPr>
          <p:cNvPr id="3" name="Shape 1"/>
          <p:cNvSpPr/>
          <p:nvPr/>
        </p:nvSpPr>
        <p:spPr>
          <a:xfrm>
            <a:off x="0" y="6784848"/>
            <a:ext cx="12191695" cy="73152"/>
          </a:xfrm>
          <a:prstGeom prst="rect">
            <a:avLst/>
          </a:prstGeom>
          <a:solidFill>
            <a:srgbClr val="64D2FF">
              <a:alpha val="65000"/>
            </a:srgbClr>
          </a:solidFill>
          <a:ln w="12700">
            <a:solidFill>
              <a:srgbClr val="64D2FF">
                <a:alpha val="0"/>
              </a:srgbClr>
            </a:solidFill>
            <a:prstDash val="solid"/>
          </a:ln>
        </p:spPr>
        <p:txBody>
          <a:bodyPr/>
          <a:lstStyle/>
          <a:p>
            <a:endParaRPr lang="en-US"/>
          </a:p>
        </p:txBody>
      </p:sp>
      <p:sp>
        <p:nvSpPr>
          <p:cNvPr id="4" name="Text 2"/>
          <p:cNvSpPr/>
          <p:nvPr/>
        </p:nvSpPr>
        <p:spPr>
          <a:xfrm>
            <a:off x="411480" y="6428232"/>
            <a:ext cx="4572000" cy="201168"/>
          </a:xfrm>
          <a:prstGeom prst="rect">
            <a:avLst/>
          </a:prstGeom>
          <a:noFill/>
          <a:ln/>
        </p:spPr>
        <p:txBody>
          <a:bodyPr wrap="square" lIns="0" tIns="0" rIns="0" bIns="0" rtlCol="0" anchor="ctr"/>
          <a:lstStyle/>
          <a:p>
            <a:pPr marL="0" indent="0">
              <a:buNone/>
            </a:pPr>
            <a:endParaRPr lang="en-US" sz="850" dirty="0"/>
          </a:p>
        </p:txBody>
      </p:sp>
      <p:sp>
        <p:nvSpPr>
          <p:cNvPr id="5" name="Text 3"/>
          <p:cNvSpPr/>
          <p:nvPr/>
        </p:nvSpPr>
        <p:spPr>
          <a:xfrm>
            <a:off x="11539728" y="6382512"/>
            <a:ext cx="320040" cy="201168"/>
          </a:xfrm>
          <a:prstGeom prst="rect">
            <a:avLst/>
          </a:prstGeom>
          <a:noFill/>
          <a:ln/>
        </p:spPr>
        <p:txBody>
          <a:bodyPr wrap="square" lIns="0" tIns="0" rIns="0" bIns="0" rtlCol="0" anchor="ctr"/>
          <a:lstStyle/>
          <a:p>
            <a:pPr marL="0" indent="0" algn="r">
              <a:buNone/>
            </a:pPr>
            <a:r>
              <a:rPr lang="en-US" sz="850" b="1" dirty="0">
                <a:solidFill>
                  <a:srgbClr val="B9C7D3"/>
                </a:solidFill>
                <a:latin typeface="Aptos" pitchFamily="34" charset="0"/>
                <a:ea typeface="Aptos" pitchFamily="34" charset="-122"/>
                <a:cs typeface="Aptos" pitchFamily="34" charset="-120"/>
              </a:rPr>
              <a:t>19</a:t>
            </a:r>
            <a:endParaRPr lang="en-US" sz="850" dirty="0"/>
          </a:p>
        </p:txBody>
      </p:sp>
      <p:pic>
        <p:nvPicPr>
          <p:cNvPr id="6" name="Image 0" descr="/mnt/data/a_realistic_high_resolution_photo_of_a_group_meet.png"/>
          <p:cNvPicPr>
            <a:picLocks noChangeAspect="1"/>
          </p:cNvPicPr>
          <p:nvPr/>
        </p:nvPicPr>
        <p:blipFill>
          <a:blip r:embed="rId3"/>
          <a:srcRect l="2000" r="45797"/>
          <a:stretch/>
        </p:blipFill>
        <p:spPr>
          <a:xfrm>
            <a:off x="438912" y="950976"/>
            <a:ext cx="4800600" cy="5175504"/>
          </a:xfrm>
          <a:prstGeom prst="rect">
            <a:avLst/>
          </a:prstGeom>
        </p:spPr>
      </p:pic>
      <p:sp>
        <p:nvSpPr>
          <p:cNvPr id="7" name="Shape 4"/>
          <p:cNvSpPr/>
          <p:nvPr/>
        </p:nvSpPr>
        <p:spPr>
          <a:xfrm>
            <a:off x="438912" y="950976"/>
            <a:ext cx="4800600" cy="5175504"/>
          </a:xfrm>
          <a:prstGeom prst="rect">
            <a:avLst/>
          </a:prstGeom>
          <a:solidFill>
            <a:srgbClr val="000000">
              <a:alpha val="0"/>
            </a:srgbClr>
          </a:solidFill>
          <a:ln w="12700">
            <a:solidFill>
              <a:srgbClr val="FFFFFF">
                <a:alpha val="10000"/>
              </a:srgbClr>
            </a:solidFill>
            <a:prstDash val="solid"/>
          </a:ln>
        </p:spPr>
        <p:txBody>
          <a:bodyPr/>
          <a:lstStyle/>
          <a:p>
            <a:endParaRPr lang="en-US"/>
          </a:p>
        </p:txBody>
      </p:sp>
      <p:sp>
        <p:nvSpPr>
          <p:cNvPr id="8" name="Text 5"/>
          <p:cNvSpPr/>
          <p:nvPr/>
        </p:nvSpPr>
        <p:spPr>
          <a:xfrm>
            <a:off x="5532120" y="685800"/>
            <a:ext cx="5943600" cy="566928"/>
          </a:xfrm>
          <a:prstGeom prst="rect">
            <a:avLst/>
          </a:prstGeom>
          <a:noFill/>
          <a:ln/>
        </p:spPr>
        <p:txBody>
          <a:bodyPr wrap="square" lIns="0" tIns="0" rIns="0" bIns="0" rtlCol="0" anchor="ctr">
            <a:normAutofit fontScale="85000" lnSpcReduction="10000"/>
          </a:bodyPr>
          <a:lstStyle/>
          <a:p>
            <a:pPr marL="0" indent="0">
              <a:buNone/>
            </a:pPr>
            <a:r>
              <a:rPr lang="en-US" sz="3500" b="1" dirty="0">
                <a:solidFill>
                  <a:srgbClr val="F7FAFC"/>
                </a:solidFill>
                <a:latin typeface="Aptos Display" pitchFamily="34" charset="0"/>
                <a:ea typeface="Aptos Display" pitchFamily="34" charset="-122"/>
                <a:cs typeface="Aptos Display" pitchFamily="34" charset="-120"/>
              </a:rPr>
              <a:t>Prevention is a team culture problem</a:t>
            </a:r>
            <a:endParaRPr lang="en-US" sz="3500" dirty="0"/>
          </a:p>
        </p:txBody>
      </p:sp>
      <p:sp>
        <p:nvSpPr>
          <p:cNvPr id="9" name="Text 6"/>
          <p:cNvSpPr/>
          <p:nvPr/>
        </p:nvSpPr>
        <p:spPr>
          <a:xfrm>
            <a:off x="5532120" y="1325880"/>
            <a:ext cx="5943600" cy="320040"/>
          </a:xfrm>
          <a:prstGeom prst="rect">
            <a:avLst/>
          </a:prstGeom>
          <a:noFill/>
          <a:ln/>
        </p:spPr>
        <p:txBody>
          <a:bodyPr wrap="square" lIns="0" tIns="0" rIns="0" bIns="0" rtlCol="0" anchor="ctr">
            <a:normAutofit fontScale="92500"/>
          </a:bodyPr>
          <a:lstStyle/>
          <a:p>
            <a:pPr marL="0" indent="0">
              <a:buNone/>
            </a:pPr>
            <a:r>
              <a:rPr lang="en-US" dirty="0">
                <a:solidFill>
                  <a:srgbClr val="B9C7D3"/>
                </a:solidFill>
                <a:latin typeface="Aptos" pitchFamily="34" charset="0"/>
                <a:ea typeface="Aptos" pitchFamily="34" charset="-122"/>
                <a:cs typeface="Aptos" pitchFamily="34" charset="-120"/>
              </a:rPr>
              <a:t>Athletes fuel better when adults stop sending mixed messages.</a:t>
            </a:r>
            <a:endParaRPr lang="en-US" dirty="0"/>
          </a:p>
        </p:txBody>
      </p:sp>
      <p:sp>
        <p:nvSpPr>
          <p:cNvPr id="10" name="Shape 7"/>
          <p:cNvSpPr/>
          <p:nvPr/>
        </p:nvSpPr>
        <p:spPr>
          <a:xfrm>
            <a:off x="5577840" y="1700784"/>
            <a:ext cx="5303520" cy="804672"/>
          </a:xfrm>
          <a:prstGeom prst="roundRect">
            <a:avLst>
              <a:gd name="adj" fmla="val 13636"/>
            </a:avLst>
          </a:prstGeom>
          <a:solidFill>
            <a:srgbClr val="0F2A42"/>
          </a:solidFill>
          <a:ln w="15240">
            <a:solidFill>
              <a:srgbClr val="FF3B30">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11" name="Shape 8"/>
          <p:cNvSpPr/>
          <p:nvPr/>
        </p:nvSpPr>
        <p:spPr>
          <a:xfrm>
            <a:off x="5577840" y="1700784"/>
            <a:ext cx="64008" cy="804672"/>
          </a:xfrm>
          <a:prstGeom prst="rect">
            <a:avLst/>
          </a:prstGeom>
          <a:solidFill>
            <a:srgbClr val="FF3B30"/>
          </a:solidFill>
          <a:ln w="12700">
            <a:solidFill>
              <a:srgbClr val="FF3B30">
                <a:alpha val="0"/>
              </a:srgbClr>
            </a:solidFill>
            <a:prstDash val="solid"/>
          </a:ln>
        </p:spPr>
        <p:txBody>
          <a:bodyPr/>
          <a:lstStyle/>
          <a:p>
            <a:endParaRPr lang="en-US"/>
          </a:p>
        </p:txBody>
      </p:sp>
      <p:sp>
        <p:nvSpPr>
          <p:cNvPr id="12" name="Text 9"/>
          <p:cNvSpPr/>
          <p:nvPr/>
        </p:nvSpPr>
        <p:spPr>
          <a:xfrm>
            <a:off x="5779008" y="1865376"/>
            <a:ext cx="4956048" cy="310896"/>
          </a:xfrm>
          <a:prstGeom prst="rect">
            <a:avLst/>
          </a:prstGeom>
          <a:noFill/>
          <a:ln/>
        </p:spPr>
        <p:txBody>
          <a:bodyPr wrap="square" lIns="0" tIns="0" rIns="0" bIns="0" rtlCol="0" anchor="ctr">
            <a:normAutofit/>
          </a:bodyPr>
          <a:lstStyle/>
          <a:p>
            <a:pPr marL="0" indent="0">
              <a:buNone/>
            </a:pPr>
            <a:r>
              <a:rPr lang="en-US" sz="1800" b="1" dirty="0">
                <a:solidFill>
                  <a:srgbClr val="F7FAFC"/>
                </a:solidFill>
                <a:latin typeface="Aptos Display" pitchFamily="34" charset="0"/>
                <a:ea typeface="Aptos Display" pitchFamily="34" charset="-122"/>
                <a:cs typeface="Aptos Display" pitchFamily="34" charset="-120"/>
              </a:rPr>
              <a:t>Stop public weigh-ins</a:t>
            </a:r>
            <a:endParaRPr lang="en-US" sz="1800" dirty="0"/>
          </a:p>
        </p:txBody>
      </p:sp>
      <p:sp>
        <p:nvSpPr>
          <p:cNvPr id="13" name="Text 10"/>
          <p:cNvSpPr/>
          <p:nvPr/>
        </p:nvSpPr>
        <p:spPr>
          <a:xfrm>
            <a:off x="5779008" y="2075688"/>
            <a:ext cx="4956048" cy="393192"/>
          </a:xfrm>
          <a:prstGeom prst="rect">
            <a:avLst/>
          </a:prstGeom>
          <a:noFill/>
          <a:ln/>
        </p:spPr>
        <p:txBody>
          <a:bodyPr wrap="square" lIns="254" tIns="254" rIns="254" bIns="254" rtlCol="0" anchor="ctr">
            <a:normAutofit/>
          </a:bodyPr>
          <a:lstStyle/>
          <a:p>
            <a:pPr marL="0" indent="0">
              <a:buNone/>
            </a:pPr>
            <a:r>
              <a:rPr lang="en-US" sz="1500" dirty="0">
                <a:solidFill>
                  <a:srgbClr val="B9C7D3"/>
                </a:solidFill>
                <a:latin typeface="Aptos" pitchFamily="34" charset="0"/>
                <a:ea typeface="Aptos" pitchFamily="34" charset="-122"/>
                <a:cs typeface="Aptos" pitchFamily="34" charset="-120"/>
              </a:rPr>
              <a:t>Private, clinically justified body composition only.</a:t>
            </a:r>
            <a:endParaRPr lang="en-US" sz="1500" dirty="0"/>
          </a:p>
        </p:txBody>
      </p:sp>
      <p:sp>
        <p:nvSpPr>
          <p:cNvPr id="14" name="Shape 11"/>
          <p:cNvSpPr/>
          <p:nvPr/>
        </p:nvSpPr>
        <p:spPr>
          <a:xfrm>
            <a:off x="5577840" y="2660904"/>
            <a:ext cx="5303520" cy="804672"/>
          </a:xfrm>
          <a:prstGeom prst="roundRect">
            <a:avLst>
              <a:gd name="adj" fmla="val 13636"/>
            </a:avLst>
          </a:prstGeom>
          <a:solidFill>
            <a:srgbClr val="0F2A42"/>
          </a:solidFill>
          <a:ln w="15240">
            <a:solidFill>
              <a:srgbClr val="32D74B">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15" name="Shape 12"/>
          <p:cNvSpPr/>
          <p:nvPr/>
        </p:nvSpPr>
        <p:spPr>
          <a:xfrm>
            <a:off x="5577840" y="2660904"/>
            <a:ext cx="64008" cy="804672"/>
          </a:xfrm>
          <a:prstGeom prst="rect">
            <a:avLst/>
          </a:prstGeom>
          <a:solidFill>
            <a:srgbClr val="32D74B"/>
          </a:solidFill>
          <a:ln w="12700">
            <a:solidFill>
              <a:srgbClr val="32D74B">
                <a:alpha val="0"/>
              </a:srgbClr>
            </a:solidFill>
            <a:prstDash val="solid"/>
          </a:ln>
        </p:spPr>
        <p:txBody>
          <a:bodyPr/>
          <a:lstStyle/>
          <a:p>
            <a:endParaRPr lang="en-US"/>
          </a:p>
        </p:txBody>
      </p:sp>
      <p:sp>
        <p:nvSpPr>
          <p:cNvPr id="16" name="Text 13"/>
          <p:cNvSpPr/>
          <p:nvPr/>
        </p:nvSpPr>
        <p:spPr>
          <a:xfrm>
            <a:off x="5779008" y="2825496"/>
            <a:ext cx="4956048" cy="310896"/>
          </a:xfrm>
          <a:prstGeom prst="rect">
            <a:avLst/>
          </a:prstGeom>
          <a:noFill/>
          <a:ln/>
        </p:spPr>
        <p:txBody>
          <a:bodyPr wrap="square" lIns="0" tIns="0" rIns="0" bIns="0" rtlCol="0" anchor="ctr">
            <a:normAutofit/>
          </a:bodyPr>
          <a:lstStyle/>
          <a:p>
            <a:pPr marL="0" indent="0">
              <a:buNone/>
            </a:pPr>
            <a:r>
              <a:rPr lang="en-US" sz="1800" b="1" dirty="0">
                <a:solidFill>
                  <a:srgbClr val="F7FAFC"/>
                </a:solidFill>
                <a:latin typeface="Aptos Display" pitchFamily="34" charset="0"/>
                <a:ea typeface="Aptos Display" pitchFamily="34" charset="-122"/>
                <a:cs typeface="Aptos Display" pitchFamily="34" charset="-120"/>
              </a:rPr>
              <a:t>Plan fueling around practice</a:t>
            </a:r>
            <a:endParaRPr lang="en-US" sz="1800" dirty="0"/>
          </a:p>
        </p:txBody>
      </p:sp>
      <p:sp>
        <p:nvSpPr>
          <p:cNvPr id="17" name="Text 14"/>
          <p:cNvSpPr/>
          <p:nvPr/>
        </p:nvSpPr>
        <p:spPr>
          <a:xfrm>
            <a:off x="5779008" y="3044952"/>
            <a:ext cx="4956048" cy="384048"/>
          </a:xfrm>
          <a:prstGeom prst="rect">
            <a:avLst/>
          </a:prstGeom>
          <a:noFill/>
          <a:ln/>
        </p:spPr>
        <p:txBody>
          <a:bodyPr wrap="square" lIns="254" tIns="254" rIns="254" bIns="254" rtlCol="0" anchor="ctr">
            <a:normAutofit/>
          </a:bodyPr>
          <a:lstStyle/>
          <a:p>
            <a:pPr marL="0" indent="0">
              <a:buNone/>
            </a:pPr>
            <a:r>
              <a:rPr lang="en-US" sz="1500" dirty="0">
                <a:solidFill>
                  <a:srgbClr val="B9C7D3"/>
                </a:solidFill>
                <a:latin typeface="Aptos" pitchFamily="34" charset="0"/>
                <a:ea typeface="Aptos" pitchFamily="34" charset="-122"/>
                <a:cs typeface="Aptos" pitchFamily="34" charset="-120"/>
              </a:rPr>
              <a:t>Carbohydrate availability is not optional on hard days.</a:t>
            </a:r>
            <a:endParaRPr lang="en-US" sz="1500" dirty="0"/>
          </a:p>
        </p:txBody>
      </p:sp>
      <p:sp>
        <p:nvSpPr>
          <p:cNvPr id="18" name="Shape 15"/>
          <p:cNvSpPr/>
          <p:nvPr/>
        </p:nvSpPr>
        <p:spPr>
          <a:xfrm>
            <a:off x="5577840" y="3621024"/>
            <a:ext cx="5303520" cy="804672"/>
          </a:xfrm>
          <a:prstGeom prst="roundRect">
            <a:avLst>
              <a:gd name="adj" fmla="val 13636"/>
            </a:avLst>
          </a:prstGeom>
          <a:solidFill>
            <a:srgbClr val="0F2A42"/>
          </a:solidFill>
          <a:ln w="15240">
            <a:solidFill>
              <a:srgbClr val="64D2FF">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19" name="Shape 16"/>
          <p:cNvSpPr/>
          <p:nvPr/>
        </p:nvSpPr>
        <p:spPr>
          <a:xfrm>
            <a:off x="5577840" y="3621024"/>
            <a:ext cx="64008" cy="804672"/>
          </a:xfrm>
          <a:prstGeom prst="rect">
            <a:avLst/>
          </a:prstGeom>
          <a:solidFill>
            <a:srgbClr val="64D2FF"/>
          </a:solidFill>
          <a:ln w="12700">
            <a:solidFill>
              <a:srgbClr val="64D2FF">
                <a:alpha val="0"/>
              </a:srgbClr>
            </a:solidFill>
            <a:prstDash val="solid"/>
          </a:ln>
        </p:spPr>
        <p:txBody>
          <a:bodyPr/>
          <a:lstStyle/>
          <a:p>
            <a:endParaRPr lang="en-US"/>
          </a:p>
        </p:txBody>
      </p:sp>
      <p:sp>
        <p:nvSpPr>
          <p:cNvPr id="20" name="Text 17"/>
          <p:cNvSpPr/>
          <p:nvPr/>
        </p:nvSpPr>
        <p:spPr>
          <a:xfrm>
            <a:off x="5779008" y="3785616"/>
            <a:ext cx="4956048" cy="310896"/>
          </a:xfrm>
          <a:prstGeom prst="rect">
            <a:avLst/>
          </a:prstGeom>
          <a:noFill/>
          <a:ln/>
        </p:spPr>
        <p:txBody>
          <a:bodyPr wrap="square" lIns="0" tIns="0" rIns="0" bIns="0" rtlCol="0" anchor="ctr">
            <a:normAutofit/>
          </a:bodyPr>
          <a:lstStyle/>
          <a:p>
            <a:pPr marL="0" indent="0">
              <a:buNone/>
            </a:pPr>
            <a:r>
              <a:rPr lang="en-US" sz="1800" b="1" dirty="0">
                <a:solidFill>
                  <a:srgbClr val="F7FAFC"/>
                </a:solidFill>
                <a:latin typeface="Aptos Display" pitchFamily="34" charset="0"/>
                <a:ea typeface="Aptos Display" pitchFamily="34" charset="-122"/>
                <a:cs typeface="Aptos Display" pitchFamily="34" charset="-120"/>
              </a:rPr>
              <a:t>Normalize reporting symptoms</a:t>
            </a:r>
            <a:endParaRPr lang="en-US" sz="1800" dirty="0"/>
          </a:p>
        </p:txBody>
      </p:sp>
      <p:sp>
        <p:nvSpPr>
          <p:cNvPr id="21" name="Text 18"/>
          <p:cNvSpPr/>
          <p:nvPr/>
        </p:nvSpPr>
        <p:spPr>
          <a:xfrm>
            <a:off x="5779008" y="4005072"/>
            <a:ext cx="4956048" cy="384048"/>
          </a:xfrm>
          <a:prstGeom prst="rect">
            <a:avLst/>
          </a:prstGeom>
          <a:noFill/>
          <a:ln/>
        </p:spPr>
        <p:txBody>
          <a:bodyPr wrap="square" lIns="254" tIns="254" rIns="254" bIns="254" rtlCol="0" anchor="ctr">
            <a:normAutofit/>
          </a:bodyPr>
          <a:lstStyle/>
          <a:p>
            <a:pPr marL="0" indent="0">
              <a:buNone/>
            </a:pPr>
            <a:r>
              <a:rPr lang="en-US" sz="1500" dirty="0">
                <a:solidFill>
                  <a:srgbClr val="B9C7D3"/>
                </a:solidFill>
                <a:latin typeface="Aptos" pitchFamily="34" charset="0"/>
                <a:ea typeface="Aptos" pitchFamily="34" charset="-122"/>
                <a:cs typeface="Aptos" pitchFamily="34" charset="-120"/>
              </a:rPr>
              <a:t>Fatigue, missed periods, libido changes, dizziness, injuries.</a:t>
            </a:r>
            <a:endParaRPr lang="en-US" sz="1500" dirty="0"/>
          </a:p>
        </p:txBody>
      </p:sp>
      <p:sp>
        <p:nvSpPr>
          <p:cNvPr id="22" name="Shape 19"/>
          <p:cNvSpPr/>
          <p:nvPr/>
        </p:nvSpPr>
        <p:spPr>
          <a:xfrm>
            <a:off x="5577840" y="4581144"/>
            <a:ext cx="5303520" cy="804672"/>
          </a:xfrm>
          <a:prstGeom prst="roundRect">
            <a:avLst>
              <a:gd name="adj" fmla="val 13636"/>
            </a:avLst>
          </a:prstGeom>
          <a:solidFill>
            <a:srgbClr val="0F2A42"/>
          </a:solidFill>
          <a:ln w="15240">
            <a:solidFill>
              <a:srgbClr val="FF9F0A">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23" name="Shape 20"/>
          <p:cNvSpPr/>
          <p:nvPr/>
        </p:nvSpPr>
        <p:spPr>
          <a:xfrm>
            <a:off x="5577840" y="4581144"/>
            <a:ext cx="64008" cy="804672"/>
          </a:xfrm>
          <a:prstGeom prst="rect">
            <a:avLst/>
          </a:prstGeom>
          <a:solidFill>
            <a:srgbClr val="FF9F0A"/>
          </a:solidFill>
          <a:ln w="12700">
            <a:solidFill>
              <a:srgbClr val="FF9F0A">
                <a:alpha val="0"/>
              </a:srgbClr>
            </a:solidFill>
            <a:prstDash val="solid"/>
          </a:ln>
        </p:spPr>
        <p:txBody>
          <a:bodyPr/>
          <a:lstStyle/>
          <a:p>
            <a:endParaRPr lang="en-US"/>
          </a:p>
        </p:txBody>
      </p:sp>
      <p:sp>
        <p:nvSpPr>
          <p:cNvPr id="24" name="Text 21"/>
          <p:cNvSpPr/>
          <p:nvPr/>
        </p:nvSpPr>
        <p:spPr>
          <a:xfrm>
            <a:off x="5779008" y="4745736"/>
            <a:ext cx="4956048" cy="310896"/>
          </a:xfrm>
          <a:prstGeom prst="rect">
            <a:avLst/>
          </a:prstGeom>
          <a:noFill/>
          <a:ln/>
        </p:spPr>
        <p:txBody>
          <a:bodyPr wrap="square" lIns="0" tIns="0" rIns="0" bIns="0" rtlCol="0" anchor="ctr">
            <a:normAutofit/>
          </a:bodyPr>
          <a:lstStyle/>
          <a:p>
            <a:pPr marL="0" indent="0">
              <a:buNone/>
            </a:pPr>
            <a:r>
              <a:rPr lang="en-US" sz="1800" b="1" dirty="0">
                <a:solidFill>
                  <a:srgbClr val="F7FAFC"/>
                </a:solidFill>
                <a:latin typeface="Aptos Display" pitchFamily="34" charset="0"/>
                <a:ea typeface="Aptos Display" pitchFamily="34" charset="-122"/>
                <a:cs typeface="Aptos Display" pitchFamily="34" charset="-120"/>
              </a:rPr>
              <a:t>Protect return-to-play decisions</a:t>
            </a:r>
            <a:endParaRPr lang="en-US" sz="1800" dirty="0"/>
          </a:p>
        </p:txBody>
      </p:sp>
      <p:sp>
        <p:nvSpPr>
          <p:cNvPr id="25" name="Text 22"/>
          <p:cNvSpPr/>
          <p:nvPr/>
        </p:nvSpPr>
        <p:spPr>
          <a:xfrm>
            <a:off x="5779008" y="5047488"/>
            <a:ext cx="4956048" cy="338328"/>
          </a:xfrm>
          <a:prstGeom prst="rect">
            <a:avLst/>
          </a:prstGeom>
          <a:noFill/>
          <a:ln/>
        </p:spPr>
        <p:txBody>
          <a:bodyPr wrap="square" lIns="254" tIns="254" rIns="254" bIns="254" rtlCol="0" anchor="ctr">
            <a:normAutofit/>
          </a:bodyPr>
          <a:lstStyle/>
          <a:p>
            <a:pPr marL="0" indent="0">
              <a:buNone/>
            </a:pPr>
            <a:r>
              <a:rPr lang="en-US" sz="1500" dirty="0">
                <a:solidFill>
                  <a:srgbClr val="B9C7D3"/>
                </a:solidFill>
                <a:latin typeface="Aptos" pitchFamily="34" charset="0"/>
                <a:ea typeface="Aptos" pitchFamily="34" charset="-122"/>
                <a:cs typeface="Aptos" pitchFamily="34" charset="-120"/>
              </a:rPr>
              <a:t>Medical clearance cannot be overruled by a schedule.</a:t>
            </a:r>
            <a:endParaRPr lang="en-US" sz="15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0">
    <p:bg>
      <p:bgPr>
        <a:solidFill>
          <a:srgbClr val="07131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FF3B30"/>
          </a:solidFill>
          <a:ln w="12700">
            <a:solidFill>
              <a:srgbClr val="FF3B30">
                <a:alpha val="0"/>
              </a:srgbClr>
            </a:solidFill>
            <a:prstDash val="solid"/>
          </a:ln>
        </p:spPr>
        <p:txBody>
          <a:bodyPr/>
          <a:lstStyle/>
          <a:p>
            <a:endParaRPr lang="en-US"/>
          </a:p>
        </p:txBody>
      </p:sp>
      <p:sp>
        <p:nvSpPr>
          <p:cNvPr id="3" name="Shape 1"/>
          <p:cNvSpPr/>
          <p:nvPr/>
        </p:nvSpPr>
        <p:spPr>
          <a:xfrm>
            <a:off x="0" y="6784848"/>
            <a:ext cx="12191695" cy="73152"/>
          </a:xfrm>
          <a:prstGeom prst="rect">
            <a:avLst/>
          </a:prstGeom>
          <a:solidFill>
            <a:srgbClr val="64D2FF">
              <a:alpha val="65000"/>
            </a:srgbClr>
          </a:solidFill>
          <a:ln w="12700">
            <a:solidFill>
              <a:srgbClr val="64D2FF">
                <a:alpha val="0"/>
              </a:srgbClr>
            </a:solidFill>
            <a:prstDash val="solid"/>
          </a:ln>
        </p:spPr>
        <p:txBody>
          <a:bodyPr/>
          <a:lstStyle/>
          <a:p>
            <a:endParaRPr lang="en-US"/>
          </a:p>
        </p:txBody>
      </p:sp>
      <p:sp>
        <p:nvSpPr>
          <p:cNvPr id="4" name="Text 2"/>
          <p:cNvSpPr/>
          <p:nvPr/>
        </p:nvSpPr>
        <p:spPr>
          <a:xfrm>
            <a:off x="411480" y="6428232"/>
            <a:ext cx="4572000" cy="201168"/>
          </a:xfrm>
          <a:prstGeom prst="rect">
            <a:avLst/>
          </a:prstGeom>
          <a:noFill/>
          <a:ln/>
        </p:spPr>
        <p:txBody>
          <a:bodyPr wrap="square" lIns="0" tIns="0" rIns="0" bIns="0" rtlCol="0" anchor="ctr"/>
          <a:lstStyle/>
          <a:p>
            <a:pPr marL="0" indent="0">
              <a:buNone/>
            </a:pPr>
            <a:endParaRPr lang="en-US" sz="850" dirty="0"/>
          </a:p>
        </p:txBody>
      </p:sp>
      <p:sp>
        <p:nvSpPr>
          <p:cNvPr id="5" name="Text 3"/>
          <p:cNvSpPr/>
          <p:nvPr/>
        </p:nvSpPr>
        <p:spPr>
          <a:xfrm>
            <a:off x="11539728" y="6382512"/>
            <a:ext cx="320040" cy="201168"/>
          </a:xfrm>
          <a:prstGeom prst="rect">
            <a:avLst/>
          </a:prstGeom>
          <a:noFill/>
          <a:ln/>
        </p:spPr>
        <p:txBody>
          <a:bodyPr wrap="square" lIns="0" tIns="0" rIns="0" bIns="0" rtlCol="0" anchor="ctr"/>
          <a:lstStyle/>
          <a:p>
            <a:pPr marL="0" indent="0" algn="r">
              <a:buNone/>
            </a:pPr>
            <a:r>
              <a:rPr lang="en-US" sz="850" b="1" dirty="0">
                <a:solidFill>
                  <a:srgbClr val="B9C7D3"/>
                </a:solidFill>
                <a:latin typeface="Aptos" pitchFamily="34" charset="0"/>
                <a:ea typeface="Aptos" pitchFamily="34" charset="-122"/>
                <a:cs typeface="Aptos" pitchFamily="34" charset="-120"/>
              </a:rPr>
              <a:t>20</a:t>
            </a:r>
            <a:endParaRPr lang="en-US" sz="850" dirty="0"/>
          </a:p>
        </p:txBody>
      </p:sp>
      <p:sp>
        <p:nvSpPr>
          <p:cNvPr id="6" name="Text 4"/>
          <p:cNvSpPr/>
          <p:nvPr/>
        </p:nvSpPr>
        <p:spPr>
          <a:xfrm>
            <a:off x="502920" y="411480"/>
            <a:ext cx="10972800" cy="566928"/>
          </a:xfrm>
          <a:prstGeom prst="rect">
            <a:avLst/>
          </a:prstGeom>
          <a:noFill/>
          <a:ln/>
        </p:spPr>
        <p:txBody>
          <a:bodyPr wrap="square" lIns="0" tIns="0" rIns="0" bIns="0" rtlCol="0" anchor="ctr">
            <a:normAutofit/>
          </a:bodyPr>
          <a:lstStyle/>
          <a:p>
            <a:pPr marL="0" indent="0">
              <a:buNone/>
            </a:pPr>
            <a:r>
              <a:rPr lang="en-US" sz="3500" b="1" dirty="0">
                <a:solidFill>
                  <a:srgbClr val="F7FAFC"/>
                </a:solidFill>
                <a:latin typeface="Aptos Display" pitchFamily="34" charset="0"/>
                <a:ea typeface="Aptos Display" pitchFamily="34" charset="-122"/>
                <a:cs typeface="Aptos Display" pitchFamily="34" charset="-120"/>
              </a:rPr>
              <a:t>The takeaway: screen early, refer early, return slowly</a:t>
            </a:r>
            <a:endParaRPr lang="en-US" sz="3500" dirty="0"/>
          </a:p>
        </p:txBody>
      </p:sp>
      <p:sp>
        <p:nvSpPr>
          <p:cNvPr id="7" name="Text 5"/>
          <p:cNvSpPr/>
          <p:nvPr/>
        </p:nvSpPr>
        <p:spPr>
          <a:xfrm>
            <a:off x="502920" y="1051560"/>
            <a:ext cx="10972800" cy="320040"/>
          </a:xfrm>
          <a:prstGeom prst="rect">
            <a:avLst/>
          </a:prstGeom>
          <a:noFill/>
          <a:ln/>
        </p:spPr>
        <p:txBody>
          <a:bodyPr wrap="square" lIns="0" tIns="0" rIns="0" bIns="0" rtlCol="0" anchor="ctr">
            <a:normAutofit fontScale="92500" lnSpcReduction="10000"/>
          </a:bodyPr>
          <a:lstStyle/>
          <a:p>
            <a:pPr marL="0" indent="0">
              <a:buNone/>
            </a:pPr>
            <a:r>
              <a:rPr lang="en-US" sz="2400" dirty="0">
                <a:solidFill>
                  <a:srgbClr val="B9C7D3"/>
                </a:solidFill>
                <a:latin typeface="Aptos" pitchFamily="34" charset="0"/>
                <a:ea typeface="Aptos" pitchFamily="34" charset="-122"/>
                <a:cs typeface="Aptos" pitchFamily="34" charset="-120"/>
              </a:rPr>
              <a:t>The athlete who looks tough may be running on empty.</a:t>
            </a:r>
            <a:endParaRPr lang="en-US" sz="2400" dirty="0"/>
          </a:p>
        </p:txBody>
      </p:sp>
      <p:sp>
        <p:nvSpPr>
          <p:cNvPr id="8" name="Text 6"/>
          <p:cNvSpPr/>
          <p:nvPr/>
        </p:nvSpPr>
        <p:spPr>
          <a:xfrm>
            <a:off x="868680" y="1645920"/>
            <a:ext cx="566928" cy="713232"/>
          </a:xfrm>
          <a:prstGeom prst="rect">
            <a:avLst/>
          </a:prstGeom>
          <a:noFill/>
          <a:ln/>
        </p:spPr>
        <p:txBody>
          <a:bodyPr wrap="square" lIns="0" tIns="0" rIns="0" bIns="0" rtlCol="0" anchor="ctr">
            <a:normAutofit/>
          </a:bodyPr>
          <a:lstStyle/>
          <a:p>
            <a:pPr marL="0" indent="0">
              <a:buNone/>
            </a:pPr>
            <a:r>
              <a:rPr lang="en-US" sz="3100" b="1" dirty="0">
                <a:solidFill>
                  <a:srgbClr val="64D2FF"/>
                </a:solidFill>
                <a:latin typeface="Aptos Display" pitchFamily="34" charset="0"/>
                <a:ea typeface="Aptos Display" pitchFamily="34" charset="-122"/>
                <a:cs typeface="Aptos Display" pitchFamily="34" charset="-120"/>
              </a:rPr>
              <a:t>1</a:t>
            </a:r>
            <a:endParaRPr lang="en-US" sz="3100" dirty="0"/>
          </a:p>
        </p:txBody>
      </p:sp>
      <p:sp>
        <p:nvSpPr>
          <p:cNvPr id="9" name="Text 7"/>
          <p:cNvSpPr/>
          <p:nvPr/>
        </p:nvSpPr>
        <p:spPr>
          <a:xfrm>
            <a:off x="1645920" y="1719072"/>
            <a:ext cx="6172200" cy="640080"/>
          </a:xfrm>
          <a:prstGeom prst="rect">
            <a:avLst/>
          </a:prstGeom>
          <a:noFill/>
          <a:ln/>
        </p:spPr>
        <p:txBody>
          <a:bodyPr wrap="square" lIns="0" tIns="0" rIns="0" bIns="0" rtlCol="0" anchor="ctr">
            <a:normAutofit/>
          </a:bodyPr>
          <a:lstStyle/>
          <a:p>
            <a:pPr marL="0" indent="0">
              <a:buNone/>
            </a:pPr>
            <a:r>
              <a:rPr lang="en-US" b="1" dirty="0">
                <a:solidFill>
                  <a:srgbClr val="F7FAFC"/>
                </a:solidFill>
                <a:latin typeface="Aptos" pitchFamily="34" charset="0"/>
                <a:ea typeface="Aptos" pitchFamily="34" charset="-122"/>
                <a:cs typeface="Aptos" pitchFamily="34" charset="-120"/>
              </a:rPr>
              <a:t>REDs is a fuel-availability syndrome, not a body-size diagnosis.</a:t>
            </a:r>
            <a:endParaRPr lang="en-US" dirty="0"/>
          </a:p>
        </p:txBody>
      </p:sp>
      <p:sp>
        <p:nvSpPr>
          <p:cNvPr id="10" name="Text 8"/>
          <p:cNvSpPr/>
          <p:nvPr/>
        </p:nvSpPr>
        <p:spPr>
          <a:xfrm>
            <a:off x="868680" y="2514600"/>
            <a:ext cx="566928" cy="722376"/>
          </a:xfrm>
          <a:prstGeom prst="rect">
            <a:avLst/>
          </a:prstGeom>
          <a:noFill/>
          <a:ln/>
        </p:spPr>
        <p:txBody>
          <a:bodyPr wrap="square" lIns="0" tIns="0" rIns="0" bIns="0" rtlCol="0" anchor="ctr">
            <a:normAutofit/>
          </a:bodyPr>
          <a:lstStyle/>
          <a:p>
            <a:pPr marL="0" indent="0">
              <a:buNone/>
            </a:pPr>
            <a:r>
              <a:rPr lang="en-US" sz="3100" b="1" dirty="0">
                <a:solidFill>
                  <a:srgbClr val="FF9F0A"/>
                </a:solidFill>
                <a:latin typeface="Aptos Display" pitchFamily="34" charset="0"/>
                <a:ea typeface="Aptos Display" pitchFamily="34" charset="-122"/>
                <a:cs typeface="Aptos Display" pitchFamily="34" charset="-120"/>
              </a:rPr>
              <a:t>2</a:t>
            </a:r>
            <a:endParaRPr lang="en-US" sz="3100" dirty="0"/>
          </a:p>
        </p:txBody>
      </p:sp>
      <p:sp>
        <p:nvSpPr>
          <p:cNvPr id="11" name="Text 9"/>
          <p:cNvSpPr/>
          <p:nvPr/>
        </p:nvSpPr>
        <p:spPr>
          <a:xfrm>
            <a:off x="1645920" y="2587752"/>
            <a:ext cx="6172200" cy="713232"/>
          </a:xfrm>
          <a:prstGeom prst="rect">
            <a:avLst/>
          </a:prstGeom>
          <a:noFill/>
          <a:ln/>
        </p:spPr>
        <p:txBody>
          <a:bodyPr wrap="square" lIns="0" tIns="0" rIns="0" bIns="0" rtlCol="0" anchor="ctr">
            <a:normAutofit/>
          </a:bodyPr>
          <a:lstStyle/>
          <a:p>
            <a:pPr marL="0" indent="0">
              <a:buNone/>
            </a:pPr>
            <a:r>
              <a:rPr lang="en-US" b="1" dirty="0">
                <a:solidFill>
                  <a:srgbClr val="F7FAFC"/>
                </a:solidFill>
                <a:latin typeface="Aptos" pitchFamily="34" charset="0"/>
                <a:ea typeface="Aptos" pitchFamily="34" charset="-122"/>
                <a:cs typeface="Aptos" pitchFamily="34" charset="-120"/>
              </a:rPr>
              <a:t>Performance decline + recurrent injury should trigger screening.</a:t>
            </a:r>
            <a:endParaRPr lang="en-US" dirty="0"/>
          </a:p>
        </p:txBody>
      </p:sp>
      <p:sp>
        <p:nvSpPr>
          <p:cNvPr id="12" name="Text 10"/>
          <p:cNvSpPr/>
          <p:nvPr/>
        </p:nvSpPr>
        <p:spPr>
          <a:xfrm>
            <a:off x="868680" y="3383280"/>
            <a:ext cx="566928" cy="786384"/>
          </a:xfrm>
          <a:prstGeom prst="rect">
            <a:avLst/>
          </a:prstGeom>
          <a:noFill/>
          <a:ln/>
        </p:spPr>
        <p:txBody>
          <a:bodyPr wrap="square" lIns="0" tIns="0" rIns="0" bIns="0" rtlCol="0" anchor="ctr">
            <a:normAutofit/>
          </a:bodyPr>
          <a:lstStyle/>
          <a:p>
            <a:pPr marL="0" indent="0">
              <a:buNone/>
            </a:pPr>
            <a:r>
              <a:rPr lang="en-US" sz="3100" b="1" dirty="0">
                <a:solidFill>
                  <a:srgbClr val="BF5AF2"/>
                </a:solidFill>
                <a:latin typeface="Aptos Display" pitchFamily="34" charset="0"/>
                <a:ea typeface="Aptos Display" pitchFamily="34" charset="-122"/>
                <a:cs typeface="Aptos Display" pitchFamily="34" charset="-120"/>
              </a:rPr>
              <a:t>3</a:t>
            </a:r>
            <a:endParaRPr lang="en-US" sz="3100" dirty="0"/>
          </a:p>
        </p:txBody>
      </p:sp>
      <p:sp>
        <p:nvSpPr>
          <p:cNvPr id="13" name="Text 11"/>
          <p:cNvSpPr/>
          <p:nvPr/>
        </p:nvSpPr>
        <p:spPr>
          <a:xfrm>
            <a:off x="1645920" y="3456432"/>
            <a:ext cx="6172200" cy="640080"/>
          </a:xfrm>
          <a:prstGeom prst="rect">
            <a:avLst/>
          </a:prstGeom>
          <a:noFill/>
          <a:ln/>
        </p:spPr>
        <p:txBody>
          <a:bodyPr wrap="square" lIns="0" tIns="0" rIns="0" bIns="0" rtlCol="0" anchor="ctr">
            <a:normAutofit/>
          </a:bodyPr>
          <a:lstStyle/>
          <a:p>
            <a:pPr marL="0" indent="0">
              <a:buNone/>
            </a:pPr>
            <a:r>
              <a:rPr lang="en-US" b="1" dirty="0">
                <a:solidFill>
                  <a:srgbClr val="F7FAFC"/>
                </a:solidFill>
                <a:latin typeface="Aptos" pitchFamily="34" charset="0"/>
                <a:ea typeface="Aptos" pitchFamily="34" charset="-122"/>
                <a:cs typeface="Aptos" pitchFamily="34" charset="-120"/>
              </a:rPr>
              <a:t>Questionnaires are flags; CAT2 helps risk-stratify.</a:t>
            </a:r>
            <a:endParaRPr lang="en-US" dirty="0"/>
          </a:p>
        </p:txBody>
      </p:sp>
      <p:sp>
        <p:nvSpPr>
          <p:cNvPr id="14" name="Text 12"/>
          <p:cNvSpPr/>
          <p:nvPr/>
        </p:nvSpPr>
        <p:spPr>
          <a:xfrm>
            <a:off x="868680" y="4251960"/>
            <a:ext cx="566928" cy="804672"/>
          </a:xfrm>
          <a:prstGeom prst="rect">
            <a:avLst/>
          </a:prstGeom>
          <a:noFill/>
          <a:ln/>
        </p:spPr>
        <p:txBody>
          <a:bodyPr wrap="square" lIns="0" tIns="0" rIns="0" bIns="0" rtlCol="0" anchor="ctr">
            <a:normAutofit/>
          </a:bodyPr>
          <a:lstStyle/>
          <a:p>
            <a:pPr marL="0" indent="0">
              <a:buNone/>
            </a:pPr>
            <a:r>
              <a:rPr lang="en-US" sz="3100" b="1" dirty="0">
                <a:solidFill>
                  <a:srgbClr val="32D74B"/>
                </a:solidFill>
                <a:latin typeface="Aptos Display" pitchFamily="34" charset="0"/>
                <a:ea typeface="Aptos Display" pitchFamily="34" charset="-122"/>
                <a:cs typeface="Aptos Display" pitchFamily="34" charset="-120"/>
              </a:rPr>
              <a:t>4</a:t>
            </a:r>
            <a:endParaRPr lang="en-US" sz="3100" dirty="0"/>
          </a:p>
        </p:txBody>
      </p:sp>
      <p:sp>
        <p:nvSpPr>
          <p:cNvPr id="15" name="Text 13"/>
          <p:cNvSpPr/>
          <p:nvPr/>
        </p:nvSpPr>
        <p:spPr>
          <a:xfrm>
            <a:off x="1645920" y="4325112"/>
            <a:ext cx="6172200" cy="640080"/>
          </a:xfrm>
          <a:prstGeom prst="rect">
            <a:avLst/>
          </a:prstGeom>
          <a:noFill/>
          <a:ln/>
        </p:spPr>
        <p:txBody>
          <a:bodyPr wrap="square" lIns="0" tIns="0" rIns="0" bIns="0" rtlCol="0" anchor="ctr">
            <a:normAutofit/>
          </a:bodyPr>
          <a:lstStyle/>
          <a:p>
            <a:pPr marL="0" indent="0">
              <a:buNone/>
            </a:pPr>
            <a:r>
              <a:rPr lang="en-US" b="1" dirty="0">
                <a:solidFill>
                  <a:srgbClr val="F7FAFC"/>
                </a:solidFill>
                <a:latin typeface="Aptos" pitchFamily="34" charset="0"/>
                <a:ea typeface="Aptos" pitchFamily="34" charset="-122"/>
                <a:cs typeface="Aptos" pitchFamily="34" charset="-120"/>
              </a:rPr>
              <a:t>Treatment requires a team: physician, sports RD, mental health, AT/PT/coach.</a:t>
            </a:r>
            <a:endParaRPr lang="en-US" dirty="0"/>
          </a:p>
        </p:txBody>
      </p:sp>
      <p:sp>
        <p:nvSpPr>
          <p:cNvPr id="16" name="Text 14"/>
          <p:cNvSpPr/>
          <p:nvPr/>
        </p:nvSpPr>
        <p:spPr>
          <a:xfrm>
            <a:off x="868680" y="5120640"/>
            <a:ext cx="566928" cy="758952"/>
          </a:xfrm>
          <a:prstGeom prst="rect">
            <a:avLst/>
          </a:prstGeom>
          <a:noFill/>
          <a:ln/>
        </p:spPr>
        <p:txBody>
          <a:bodyPr wrap="square" lIns="0" tIns="0" rIns="0" bIns="0" rtlCol="0" anchor="ctr">
            <a:normAutofit/>
          </a:bodyPr>
          <a:lstStyle/>
          <a:p>
            <a:pPr marL="0" indent="0">
              <a:buNone/>
            </a:pPr>
            <a:r>
              <a:rPr lang="en-US" sz="3100" b="1" dirty="0">
                <a:solidFill>
                  <a:srgbClr val="FF3B30"/>
                </a:solidFill>
                <a:latin typeface="Aptos Display" pitchFamily="34" charset="0"/>
                <a:ea typeface="Aptos Display" pitchFamily="34" charset="-122"/>
                <a:cs typeface="Aptos Display" pitchFamily="34" charset="-120"/>
              </a:rPr>
              <a:t>5</a:t>
            </a:r>
            <a:endParaRPr lang="en-US" sz="3100" dirty="0"/>
          </a:p>
        </p:txBody>
      </p:sp>
      <p:sp>
        <p:nvSpPr>
          <p:cNvPr id="17" name="Text 15"/>
          <p:cNvSpPr/>
          <p:nvPr/>
        </p:nvSpPr>
        <p:spPr>
          <a:xfrm>
            <a:off x="1645920" y="5193792"/>
            <a:ext cx="6172200" cy="640080"/>
          </a:xfrm>
          <a:prstGeom prst="rect">
            <a:avLst/>
          </a:prstGeom>
          <a:noFill/>
          <a:ln/>
        </p:spPr>
        <p:txBody>
          <a:bodyPr wrap="square" lIns="0" tIns="0" rIns="0" bIns="0" rtlCol="0" anchor="ctr">
            <a:normAutofit/>
          </a:bodyPr>
          <a:lstStyle/>
          <a:p>
            <a:pPr marL="0" indent="0">
              <a:buNone/>
            </a:pPr>
            <a:r>
              <a:rPr lang="en-US" b="1" dirty="0">
                <a:solidFill>
                  <a:srgbClr val="F7FAFC"/>
                </a:solidFill>
                <a:latin typeface="Aptos" pitchFamily="34" charset="0"/>
                <a:ea typeface="Aptos" pitchFamily="34" charset="-122"/>
                <a:cs typeface="Aptos" pitchFamily="34" charset="-120"/>
              </a:rPr>
              <a:t>Return is criteria-based: stable physiology first, sport load second.</a:t>
            </a:r>
            <a:endParaRPr lang="en-US" dirty="0"/>
          </a:p>
        </p:txBody>
      </p:sp>
      <p:sp>
        <p:nvSpPr>
          <p:cNvPr id="18" name="Shape 16"/>
          <p:cNvSpPr/>
          <p:nvPr/>
        </p:nvSpPr>
        <p:spPr>
          <a:xfrm>
            <a:off x="7909560" y="1572768"/>
            <a:ext cx="3337560" cy="4389120"/>
          </a:xfrm>
          <a:prstGeom prst="roundRect">
            <a:avLst>
              <a:gd name="adj" fmla="val 4932"/>
            </a:avLst>
          </a:prstGeom>
          <a:solidFill>
            <a:srgbClr val="FF3B30"/>
          </a:solidFill>
          <a:ln w="12700">
            <a:solidFill>
              <a:srgbClr val="FF3B30">
                <a:alpha val="0"/>
              </a:srgbClr>
            </a:solidFill>
            <a:prstDash val="solid"/>
          </a:ln>
          <a:effectLst>
            <a:outerShdw blurRad="25400" dist="12700" dir="2700000" algn="bl" rotWithShape="0">
              <a:srgbClr val="000000">
                <a:alpha val="32000"/>
              </a:srgbClr>
            </a:outerShdw>
          </a:effectLst>
        </p:spPr>
        <p:txBody>
          <a:bodyPr/>
          <a:lstStyle/>
          <a:p>
            <a:endParaRPr lang="en-US"/>
          </a:p>
        </p:txBody>
      </p:sp>
      <p:sp>
        <p:nvSpPr>
          <p:cNvPr id="19" name="Text 17"/>
          <p:cNvSpPr/>
          <p:nvPr/>
        </p:nvSpPr>
        <p:spPr>
          <a:xfrm>
            <a:off x="8183880" y="1920240"/>
            <a:ext cx="2788920" cy="438912"/>
          </a:xfrm>
          <a:prstGeom prst="rect">
            <a:avLst/>
          </a:prstGeom>
          <a:noFill/>
          <a:ln/>
        </p:spPr>
        <p:txBody>
          <a:bodyPr wrap="square" lIns="0" tIns="0" rIns="0" bIns="0" rtlCol="0" anchor="ctr"/>
          <a:lstStyle/>
          <a:p>
            <a:pPr marL="0" indent="0" algn="ctr">
              <a:buNone/>
            </a:pPr>
            <a:r>
              <a:rPr lang="en-US" sz="2400" b="1" dirty="0">
                <a:solidFill>
                  <a:srgbClr val="FFFFFF"/>
                </a:solidFill>
                <a:latin typeface="Aptos Display" pitchFamily="34" charset="0"/>
                <a:ea typeface="Aptos Display" pitchFamily="34" charset="-122"/>
                <a:cs typeface="Aptos Display" pitchFamily="34" charset="-120"/>
              </a:rPr>
              <a:t>The best REDs care is boring:</a:t>
            </a:r>
            <a:endParaRPr lang="en-US" sz="2400" dirty="0"/>
          </a:p>
        </p:txBody>
      </p:sp>
      <p:sp>
        <p:nvSpPr>
          <p:cNvPr id="20" name="Text 18"/>
          <p:cNvSpPr/>
          <p:nvPr/>
        </p:nvSpPr>
        <p:spPr>
          <a:xfrm>
            <a:off x="8284464" y="2834640"/>
            <a:ext cx="2606040" cy="1554480"/>
          </a:xfrm>
          <a:prstGeom prst="rect">
            <a:avLst/>
          </a:prstGeom>
          <a:noFill/>
          <a:ln/>
        </p:spPr>
        <p:txBody>
          <a:bodyPr wrap="square" lIns="0" tIns="0" rIns="0" bIns="0" rtlCol="0" anchor="ctr">
            <a:normAutofit lnSpcReduction="10000"/>
          </a:bodyPr>
          <a:lstStyle/>
          <a:p>
            <a:pPr marL="0" indent="0" algn="ctr">
              <a:buNone/>
            </a:pPr>
            <a:r>
              <a:rPr lang="en-US" sz="2200" b="1" dirty="0">
                <a:solidFill>
                  <a:srgbClr val="FFFFFF"/>
                </a:solidFill>
                <a:latin typeface="Aptos Display" pitchFamily="34" charset="0"/>
                <a:ea typeface="Aptos Display" pitchFamily="34" charset="-122"/>
                <a:cs typeface="Aptos Display" pitchFamily="34" charset="-120"/>
              </a:rPr>
              <a:t>you notice early,</a:t>
            </a:r>
            <a:endParaRPr lang="en-US" sz="2200" dirty="0"/>
          </a:p>
          <a:p>
            <a:pPr marL="0" indent="0" algn="ctr">
              <a:buNone/>
            </a:pPr>
            <a:r>
              <a:rPr lang="en-US" sz="2200" b="1" dirty="0">
                <a:solidFill>
                  <a:srgbClr val="FFFFFF"/>
                </a:solidFill>
                <a:latin typeface="Aptos Display" pitchFamily="34" charset="0"/>
                <a:ea typeface="Aptos Display" pitchFamily="34" charset="-122"/>
                <a:cs typeface="Aptos Display" pitchFamily="34" charset="-120"/>
              </a:rPr>
              <a:t>you ask kindly,</a:t>
            </a:r>
            <a:endParaRPr lang="en-US" sz="2200" dirty="0"/>
          </a:p>
          <a:p>
            <a:pPr marL="0" indent="0" algn="ctr">
              <a:buNone/>
            </a:pPr>
            <a:r>
              <a:rPr lang="en-US" sz="2200" b="1" dirty="0">
                <a:solidFill>
                  <a:srgbClr val="FFFFFF"/>
                </a:solidFill>
                <a:latin typeface="Aptos Display" pitchFamily="34" charset="0"/>
                <a:ea typeface="Aptos Display" pitchFamily="34" charset="-122"/>
                <a:cs typeface="Aptos Display" pitchFamily="34" charset="-120"/>
              </a:rPr>
              <a:t>you refer fast,</a:t>
            </a:r>
            <a:endParaRPr lang="en-US" sz="2200" dirty="0"/>
          </a:p>
          <a:p>
            <a:pPr marL="0" indent="0" algn="ctr">
              <a:buNone/>
            </a:pPr>
            <a:r>
              <a:rPr lang="en-US" sz="2200" b="1" dirty="0">
                <a:solidFill>
                  <a:srgbClr val="FFFFFF"/>
                </a:solidFill>
                <a:latin typeface="Aptos Display" pitchFamily="34" charset="0"/>
                <a:ea typeface="Aptos Display" pitchFamily="34" charset="-122"/>
                <a:cs typeface="Aptos Display" pitchFamily="34" charset="-120"/>
              </a:rPr>
              <a:t>and the athlete never reaches crisis.</a:t>
            </a:r>
            <a:endParaRPr lang="en-US" sz="2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1">
    <p:bg>
      <p:bgPr>
        <a:solidFill>
          <a:srgbClr val="07131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FF3B30"/>
          </a:solidFill>
          <a:ln w="12700">
            <a:solidFill>
              <a:srgbClr val="FF3B30">
                <a:alpha val="0"/>
              </a:srgbClr>
            </a:solidFill>
            <a:prstDash val="solid"/>
          </a:ln>
        </p:spPr>
        <p:txBody>
          <a:bodyPr/>
          <a:lstStyle/>
          <a:p>
            <a:endParaRPr lang="en-US"/>
          </a:p>
        </p:txBody>
      </p:sp>
      <p:sp>
        <p:nvSpPr>
          <p:cNvPr id="3" name="Shape 1"/>
          <p:cNvSpPr/>
          <p:nvPr/>
        </p:nvSpPr>
        <p:spPr>
          <a:xfrm>
            <a:off x="0" y="6784848"/>
            <a:ext cx="12191695" cy="73152"/>
          </a:xfrm>
          <a:prstGeom prst="rect">
            <a:avLst/>
          </a:prstGeom>
          <a:solidFill>
            <a:srgbClr val="64D2FF">
              <a:alpha val="65000"/>
            </a:srgbClr>
          </a:solidFill>
          <a:ln w="12700">
            <a:solidFill>
              <a:srgbClr val="64D2FF">
                <a:alpha val="0"/>
              </a:srgbClr>
            </a:solidFill>
            <a:prstDash val="solid"/>
          </a:ln>
        </p:spPr>
        <p:txBody>
          <a:bodyPr/>
          <a:lstStyle/>
          <a:p>
            <a:endParaRPr lang="en-US"/>
          </a:p>
        </p:txBody>
      </p:sp>
      <p:sp>
        <p:nvSpPr>
          <p:cNvPr id="4" name="Text 2"/>
          <p:cNvSpPr/>
          <p:nvPr/>
        </p:nvSpPr>
        <p:spPr>
          <a:xfrm>
            <a:off x="411480" y="6428232"/>
            <a:ext cx="4572000" cy="201168"/>
          </a:xfrm>
          <a:prstGeom prst="rect">
            <a:avLst/>
          </a:prstGeom>
          <a:noFill/>
          <a:ln/>
        </p:spPr>
        <p:txBody>
          <a:bodyPr wrap="square" lIns="0" tIns="0" rIns="0" bIns="0" rtlCol="0" anchor="ctr"/>
          <a:lstStyle/>
          <a:p>
            <a:pPr marL="0" indent="0">
              <a:buNone/>
            </a:pPr>
            <a:r>
              <a:rPr lang="en-US" sz="850" b="1" dirty="0">
                <a:solidFill>
                  <a:srgbClr val="B9C7D3"/>
                </a:solidFill>
                <a:latin typeface="Aptos" pitchFamily="34" charset="0"/>
                <a:ea typeface="Aptos" pitchFamily="34" charset="-122"/>
                <a:cs typeface="Aptos" pitchFamily="34" charset="-120"/>
              </a:rPr>
              <a:t>Q&amp;A</a:t>
            </a:r>
            <a:endParaRPr lang="en-US" sz="850" dirty="0"/>
          </a:p>
        </p:txBody>
      </p:sp>
      <p:sp>
        <p:nvSpPr>
          <p:cNvPr id="5" name="Text 3"/>
          <p:cNvSpPr/>
          <p:nvPr/>
        </p:nvSpPr>
        <p:spPr>
          <a:xfrm>
            <a:off x="11539728" y="6382512"/>
            <a:ext cx="320040" cy="201168"/>
          </a:xfrm>
          <a:prstGeom prst="rect">
            <a:avLst/>
          </a:prstGeom>
          <a:noFill/>
          <a:ln/>
        </p:spPr>
        <p:txBody>
          <a:bodyPr wrap="square" lIns="0" tIns="0" rIns="0" bIns="0" rtlCol="0" anchor="ctr"/>
          <a:lstStyle/>
          <a:p>
            <a:pPr marL="0" indent="0" algn="r">
              <a:buNone/>
            </a:pPr>
            <a:r>
              <a:rPr lang="en-US" sz="850" b="1" dirty="0">
                <a:solidFill>
                  <a:srgbClr val="B9C7D3"/>
                </a:solidFill>
                <a:latin typeface="Aptos" pitchFamily="34" charset="0"/>
                <a:ea typeface="Aptos" pitchFamily="34" charset="-122"/>
                <a:cs typeface="Aptos" pitchFamily="34" charset="-120"/>
              </a:rPr>
              <a:t>21</a:t>
            </a:r>
            <a:endParaRPr lang="en-US" sz="850" dirty="0"/>
          </a:p>
        </p:txBody>
      </p:sp>
      <p:pic>
        <p:nvPicPr>
          <p:cNvPr id="6" name="Image 0" descr="/mnt/data/a_realistic_high_quality_photo_in_a_modern_gym_re.png"/>
          <p:cNvPicPr>
            <a:picLocks noChangeAspect="1"/>
          </p:cNvPicPr>
          <p:nvPr/>
        </p:nvPicPr>
        <p:blipFill>
          <a:blip r:embed="rId3"/>
          <a:srcRect r="-4948"/>
          <a:stretch/>
        </p:blipFill>
        <p:spPr>
          <a:xfrm>
            <a:off x="0" y="137160"/>
            <a:ext cx="12191695" cy="6537960"/>
          </a:xfrm>
          <a:prstGeom prst="rect">
            <a:avLst/>
          </a:prstGeom>
        </p:spPr>
      </p:pic>
      <p:sp>
        <p:nvSpPr>
          <p:cNvPr id="7" name="Shape 4"/>
          <p:cNvSpPr/>
          <p:nvPr/>
        </p:nvSpPr>
        <p:spPr>
          <a:xfrm>
            <a:off x="0" y="137160"/>
            <a:ext cx="12191695" cy="6537960"/>
          </a:xfrm>
          <a:prstGeom prst="rect">
            <a:avLst/>
          </a:prstGeom>
          <a:solidFill>
            <a:srgbClr val="000000">
              <a:alpha val="0"/>
            </a:srgbClr>
          </a:solidFill>
          <a:ln w="12700">
            <a:solidFill>
              <a:srgbClr val="FFFFFF">
                <a:alpha val="10000"/>
              </a:srgbClr>
            </a:solidFill>
            <a:prstDash val="solid"/>
          </a:ln>
        </p:spPr>
        <p:txBody>
          <a:bodyPr/>
          <a:lstStyle/>
          <a:p>
            <a:endParaRPr lang="en-US"/>
          </a:p>
        </p:txBody>
      </p:sp>
      <p:sp>
        <p:nvSpPr>
          <p:cNvPr id="8" name="Shape 5"/>
          <p:cNvSpPr/>
          <p:nvPr/>
        </p:nvSpPr>
        <p:spPr>
          <a:xfrm>
            <a:off x="-1" y="109728"/>
            <a:ext cx="12191695" cy="7022592"/>
          </a:xfrm>
          <a:prstGeom prst="rect">
            <a:avLst/>
          </a:prstGeom>
          <a:solidFill>
            <a:srgbClr val="000000">
              <a:alpha val="46000"/>
            </a:srgbClr>
          </a:solidFill>
          <a:ln w="12700">
            <a:solidFill>
              <a:srgbClr val="000000">
                <a:alpha val="0"/>
              </a:srgbClr>
            </a:solidFill>
            <a:prstDash val="solid"/>
          </a:ln>
        </p:spPr>
        <p:txBody>
          <a:bodyPr/>
          <a:lstStyle/>
          <a:p>
            <a:endParaRPr lang="en-US" dirty="0"/>
          </a:p>
        </p:txBody>
      </p:sp>
      <p:sp>
        <p:nvSpPr>
          <p:cNvPr id="9" name="Text 6"/>
          <p:cNvSpPr/>
          <p:nvPr/>
        </p:nvSpPr>
        <p:spPr>
          <a:xfrm>
            <a:off x="640080" y="1576552"/>
            <a:ext cx="10698480" cy="3573516"/>
          </a:xfrm>
          <a:prstGeom prst="rect">
            <a:avLst/>
          </a:prstGeom>
          <a:noFill/>
          <a:ln/>
        </p:spPr>
        <p:txBody>
          <a:bodyPr wrap="square" lIns="0" tIns="0" rIns="0" bIns="0" rtlCol="0" anchor="ctr"/>
          <a:lstStyle/>
          <a:p>
            <a:pPr marL="0" indent="0" algn="ctr">
              <a:buNone/>
            </a:pPr>
            <a:r>
              <a:rPr lang="en-US" sz="4800" b="1" dirty="0">
                <a:solidFill>
                  <a:srgbClr val="F7FAFC"/>
                </a:solidFill>
                <a:latin typeface="Aptos Display" pitchFamily="34" charset="0"/>
                <a:ea typeface="Aptos Display" pitchFamily="34" charset="-122"/>
                <a:cs typeface="Aptos Display" pitchFamily="34" charset="-120"/>
              </a:rPr>
              <a:t>Questions &amp; Discussion</a:t>
            </a:r>
            <a:endParaRPr lang="en-US" sz="4800" dirty="0"/>
          </a:p>
        </p:txBody>
      </p:sp>
      <p:sp>
        <p:nvSpPr>
          <p:cNvPr id="10" name="Text 7"/>
          <p:cNvSpPr/>
          <p:nvPr/>
        </p:nvSpPr>
        <p:spPr>
          <a:xfrm>
            <a:off x="822960" y="2011680"/>
            <a:ext cx="10561320" cy="320040"/>
          </a:xfrm>
          <a:prstGeom prst="rect">
            <a:avLst/>
          </a:prstGeom>
          <a:noFill/>
          <a:ln/>
        </p:spPr>
        <p:txBody>
          <a:bodyPr wrap="square" lIns="0" tIns="0" rIns="0" bIns="0" rtlCol="0" anchor="ctr"/>
          <a:lstStyle/>
          <a:p>
            <a:pPr marL="0" indent="0" algn="ctr">
              <a:buNone/>
            </a:pPr>
            <a:endParaRPr lang="en-US" sz="2200" dirty="0"/>
          </a:p>
        </p:txBody>
      </p:sp>
      <p:sp>
        <p:nvSpPr>
          <p:cNvPr id="13" name="Text 10"/>
          <p:cNvSpPr/>
          <p:nvPr/>
        </p:nvSpPr>
        <p:spPr>
          <a:xfrm>
            <a:off x="1435608" y="2862072"/>
            <a:ext cx="2487168" cy="310896"/>
          </a:xfrm>
          <a:prstGeom prst="rect">
            <a:avLst/>
          </a:prstGeom>
          <a:noFill/>
          <a:ln/>
        </p:spPr>
        <p:txBody>
          <a:bodyPr wrap="square" lIns="0" tIns="0" rIns="0" bIns="0" rtlCol="0" anchor="ctr">
            <a:normAutofit/>
          </a:bodyPr>
          <a:lstStyle/>
          <a:p>
            <a:pPr marL="0" indent="0">
              <a:buNone/>
            </a:pPr>
            <a:endParaRPr lang="en-US" sz="1800" dirty="0"/>
          </a:p>
        </p:txBody>
      </p:sp>
      <p:sp>
        <p:nvSpPr>
          <p:cNvPr id="14" name="Text 11"/>
          <p:cNvSpPr/>
          <p:nvPr/>
        </p:nvSpPr>
        <p:spPr>
          <a:xfrm>
            <a:off x="1435608" y="3264408"/>
            <a:ext cx="2487168" cy="685800"/>
          </a:xfrm>
          <a:prstGeom prst="rect">
            <a:avLst/>
          </a:prstGeom>
          <a:noFill/>
          <a:ln/>
        </p:spPr>
        <p:txBody>
          <a:bodyPr wrap="square" lIns="254" tIns="254" rIns="254" bIns="254" rtlCol="0" anchor="ctr">
            <a:normAutofit/>
          </a:bodyPr>
          <a:lstStyle/>
          <a:p>
            <a:pPr marL="0" indent="0">
              <a:buNone/>
            </a:pPr>
            <a:endParaRPr lang="en-US" sz="1500" dirty="0"/>
          </a:p>
        </p:txBody>
      </p:sp>
      <p:sp>
        <p:nvSpPr>
          <p:cNvPr id="17" name="Text 14"/>
          <p:cNvSpPr/>
          <p:nvPr/>
        </p:nvSpPr>
        <p:spPr>
          <a:xfrm>
            <a:off x="4818888" y="2862072"/>
            <a:ext cx="2487168" cy="310896"/>
          </a:xfrm>
          <a:prstGeom prst="rect">
            <a:avLst/>
          </a:prstGeom>
          <a:noFill/>
          <a:ln/>
        </p:spPr>
        <p:txBody>
          <a:bodyPr wrap="square" lIns="0" tIns="0" rIns="0" bIns="0" rtlCol="0" anchor="ctr">
            <a:normAutofit/>
          </a:bodyPr>
          <a:lstStyle/>
          <a:p>
            <a:pPr marL="0" indent="0">
              <a:buNone/>
            </a:pPr>
            <a:endParaRPr lang="en-US" sz="1800" dirty="0"/>
          </a:p>
        </p:txBody>
      </p:sp>
      <p:sp>
        <p:nvSpPr>
          <p:cNvPr id="18" name="Text 15"/>
          <p:cNvSpPr/>
          <p:nvPr/>
        </p:nvSpPr>
        <p:spPr>
          <a:xfrm>
            <a:off x="4818888" y="3264408"/>
            <a:ext cx="2487168" cy="685800"/>
          </a:xfrm>
          <a:prstGeom prst="rect">
            <a:avLst/>
          </a:prstGeom>
          <a:noFill/>
          <a:ln/>
        </p:spPr>
        <p:txBody>
          <a:bodyPr wrap="square" lIns="254" tIns="254" rIns="254" bIns="254" rtlCol="0" anchor="ctr">
            <a:normAutofit/>
          </a:bodyPr>
          <a:lstStyle/>
          <a:p>
            <a:pPr marL="0" indent="0">
              <a:buNone/>
            </a:pPr>
            <a:endParaRPr lang="en-US" sz="1500" dirty="0"/>
          </a:p>
        </p:txBody>
      </p:sp>
      <p:sp>
        <p:nvSpPr>
          <p:cNvPr id="21" name="Text 18"/>
          <p:cNvSpPr/>
          <p:nvPr/>
        </p:nvSpPr>
        <p:spPr>
          <a:xfrm>
            <a:off x="8202168" y="2862072"/>
            <a:ext cx="2487168" cy="310896"/>
          </a:xfrm>
          <a:prstGeom prst="rect">
            <a:avLst/>
          </a:prstGeom>
          <a:noFill/>
          <a:ln/>
        </p:spPr>
        <p:txBody>
          <a:bodyPr wrap="square" lIns="0" tIns="0" rIns="0" bIns="0" rtlCol="0" anchor="ctr">
            <a:normAutofit/>
          </a:bodyPr>
          <a:lstStyle/>
          <a:p>
            <a:pPr marL="0" indent="0">
              <a:buNone/>
            </a:pPr>
            <a:endParaRPr lang="en-US" sz="1800" dirty="0"/>
          </a:p>
        </p:txBody>
      </p:sp>
      <p:sp>
        <p:nvSpPr>
          <p:cNvPr id="22" name="Text 19"/>
          <p:cNvSpPr/>
          <p:nvPr/>
        </p:nvSpPr>
        <p:spPr>
          <a:xfrm>
            <a:off x="8202168" y="3264408"/>
            <a:ext cx="2487168" cy="685800"/>
          </a:xfrm>
          <a:prstGeom prst="rect">
            <a:avLst/>
          </a:prstGeom>
          <a:noFill/>
          <a:ln/>
        </p:spPr>
        <p:txBody>
          <a:bodyPr wrap="square" lIns="254" tIns="254" rIns="254" bIns="254" rtlCol="0" anchor="ctr">
            <a:normAutofit/>
          </a:bodyPr>
          <a:lstStyle/>
          <a:p>
            <a:pPr marL="0" indent="0">
              <a:buNone/>
            </a:pPr>
            <a:endParaRPr lang="en-US" sz="1500" dirty="0"/>
          </a:p>
        </p:txBody>
      </p:sp>
      <p:sp>
        <p:nvSpPr>
          <p:cNvPr id="23" name="Text 20"/>
          <p:cNvSpPr/>
          <p:nvPr/>
        </p:nvSpPr>
        <p:spPr>
          <a:xfrm>
            <a:off x="1005840" y="5074920"/>
            <a:ext cx="10195560" cy="365760"/>
          </a:xfrm>
          <a:prstGeom prst="rect">
            <a:avLst/>
          </a:prstGeom>
          <a:noFill/>
          <a:ln/>
        </p:spPr>
        <p:txBody>
          <a:bodyPr wrap="square" lIns="0" tIns="0" rIns="0" bIns="0" rtlCol="0" anchor="ctr"/>
          <a:lstStyle/>
          <a:p>
            <a:pPr marL="0" indent="0" algn="ctr">
              <a:buNone/>
            </a:pPr>
            <a:endParaRPr lang="en-US" sz="2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5">
    <p:bg>
      <p:bgPr>
        <a:solidFill>
          <a:srgbClr val="07131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FF3B30"/>
          </a:solidFill>
          <a:ln w="12700">
            <a:solidFill>
              <a:srgbClr val="FF3B30">
                <a:alpha val="0"/>
              </a:srgbClr>
            </a:solidFill>
            <a:prstDash val="solid"/>
          </a:ln>
        </p:spPr>
        <p:txBody>
          <a:bodyPr/>
          <a:lstStyle/>
          <a:p>
            <a:endParaRPr lang="en-US"/>
          </a:p>
        </p:txBody>
      </p:sp>
      <p:sp>
        <p:nvSpPr>
          <p:cNvPr id="3" name="Shape 1"/>
          <p:cNvSpPr/>
          <p:nvPr/>
        </p:nvSpPr>
        <p:spPr>
          <a:xfrm>
            <a:off x="0" y="6784848"/>
            <a:ext cx="12191695" cy="73152"/>
          </a:xfrm>
          <a:prstGeom prst="rect">
            <a:avLst/>
          </a:prstGeom>
          <a:solidFill>
            <a:srgbClr val="64D2FF">
              <a:alpha val="65000"/>
            </a:srgbClr>
          </a:solidFill>
          <a:ln w="12700">
            <a:solidFill>
              <a:srgbClr val="64D2FF">
                <a:alpha val="0"/>
              </a:srgbClr>
            </a:solidFill>
            <a:prstDash val="solid"/>
          </a:ln>
        </p:spPr>
        <p:txBody>
          <a:bodyPr/>
          <a:lstStyle/>
          <a:p>
            <a:endParaRPr lang="en-US"/>
          </a:p>
        </p:txBody>
      </p:sp>
      <p:sp>
        <p:nvSpPr>
          <p:cNvPr id="4" name="Text 2"/>
          <p:cNvSpPr/>
          <p:nvPr/>
        </p:nvSpPr>
        <p:spPr>
          <a:xfrm>
            <a:off x="411480" y="6428232"/>
            <a:ext cx="4572000" cy="201168"/>
          </a:xfrm>
          <a:prstGeom prst="rect">
            <a:avLst/>
          </a:prstGeom>
          <a:noFill/>
          <a:ln/>
        </p:spPr>
        <p:txBody>
          <a:bodyPr wrap="square" lIns="0" tIns="0" rIns="0" bIns="0" rtlCol="0" anchor="ctr"/>
          <a:lstStyle/>
          <a:p>
            <a:pPr marL="0" indent="0">
              <a:buNone/>
            </a:pPr>
            <a:r>
              <a:rPr lang="en-US" sz="850" b="1" dirty="0">
                <a:solidFill>
                  <a:srgbClr val="B9C7D3"/>
                </a:solidFill>
                <a:latin typeface="Aptos" pitchFamily="34" charset="0"/>
                <a:ea typeface="Aptos" pitchFamily="34" charset="-122"/>
                <a:cs typeface="Aptos" pitchFamily="34" charset="-120"/>
              </a:rPr>
              <a:t>REFERENCES</a:t>
            </a:r>
            <a:endParaRPr lang="en-US" sz="850" dirty="0"/>
          </a:p>
        </p:txBody>
      </p:sp>
      <p:sp>
        <p:nvSpPr>
          <p:cNvPr id="5" name="Text 3"/>
          <p:cNvSpPr/>
          <p:nvPr/>
        </p:nvSpPr>
        <p:spPr>
          <a:xfrm>
            <a:off x="11539728" y="6382512"/>
            <a:ext cx="320040" cy="201168"/>
          </a:xfrm>
          <a:prstGeom prst="rect">
            <a:avLst/>
          </a:prstGeom>
          <a:noFill/>
          <a:ln/>
        </p:spPr>
        <p:txBody>
          <a:bodyPr wrap="square" lIns="0" tIns="0" rIns="0" bIns="0" rtlCol="0" anchor="ctr"/>
          <a:lstStyle/>
          <a:p>
            <a:pPr marL="0" indent="0" algn="r">
              <a:buNone/>
            </a:pPr>
            <a:r>
              <a:rPr lang="en-US" sz="850" b="1" dirty="0">
                <a:solidFill>
                  <a:srgbClr val="B9C7D3"/>
                </a:solidFill>
                <a:latin typeface="Aptos" pitchFamily="34" charset="0"/>
                <a:ea typeface="Aptos" pitchFamily="34" charset="-122"/>
                <a:cs typeface="Aptos" pitchFamily="34" charset="-120"/>
              </a:rPr>
              <a:t>25</a:t>
            </a:r>
            <a:endParaRPr lang="en-US" sz="850" dirty="0"/>
          </a:p>
        </p:txBody>
      </p:sp>
      <p:sp>
        <p:nvSpPr>
          <p:cNvPr id="6" name="Text 4"/>
          <p:cNvSpPr/>
          <p:nvPr/>
        </p:nvSpPr>
        <p:spPr>
          <a:xfrm>
            <a:off x="502920" y="411480"/>
            <a:ext cx="10972800" cy="566928"/>
          </a:xfrm>
          <a:prstGeom prst="rect">
            <a:avLst/>
          </a:prstGeom>
          <a:noFill/>
          <a:ln/>
        </p:spPr>
        <p:txBody>
          <a:bodyPr wrap="square" lIns="0" tIns="0" rIns="0" bIns="0" rtlCol="0" anchor="ctr">
            <a:normAutofit/>
          </a:bodyPr>
          <a:lstStyle/>
          <a:p>
            <a:pPr marL="0" indent="0">
              <a:buNone/>
            </a:pPr>
            <a:r>
              <a:rPr lang="en-US" sz="3400" b="1" dirty="0">
                <a:solidFill>
                  <a:srgbClr val="F7FAFC"/>
                </a:solidFill>
                <a:latin typeface="Aptos Display" pitchFamily="34" charset="0"/>
                <a:ea typeface="Aptos Display" pitchFamily="34" charset="-122"/>
                <a:cs typeface="Aptos Display" pitchFamily="34" charset="-120"/>
              </a:rPr>
              <a:t>Key references</a:t>
            </a:r>
            <a:endParaRPr lang="en-US" sz="3400" dirty="0"/>
          </a:p>
        </p:txBody>
      </p:sp>
      <p:sp>
        <p:nvSpPr>
          <p:cNvPr id="7" name="Text 5"/>
          <p:cNvSpPr/>
          <p:nvPr/>
        </p:nvSpPr>
        <p:spPr>
          <a:xfrm>
            <a:off x="502920" y="1051560"/>
            <a:ext cx="10972800" cy="320040"/>
          </a:xfrm>
          <a:prstGeom prst="rect">
            <a:avLst/>
          </a:prstGeom>
          <a:noFill/>
          <a:ln/>
        </p:spPr>
        <p:txBody>
          <a:bodyPr wrap="square" lIns="0" tIns="0" rIns="0" bIns="0" rtlCol="0" anchor="ctr">
            <a:normAutofit/>
          </a:bodyPr>
          <a:lstStyle/>
          <a:p>
            <a:pPr marL="0" indent="0">
              <a:buNone/>
            </a:pPr>
            <a:r>
              <a:rPr lang="en-US" sz="1500" dirty="0">
                <a:solidFill>
                  <a:srgbClr val="B9C7D3"/>
                </a:solidFill>
                <a:latin typeface="Aptos" pitchFamily="34" charset="0"/>
                <a:ea typeface="Aptos" pitchFamily="34" charset="-122"/>
                <a:cs typeface="Aptos" pitchFamily="34" charset="-120"/>
              </a:rPr>
              <a:t>Core evidence used to update and rebuild this talk.</a:t>
            </a:r>
            <a:endParaRPr lang="en-US" sz="1500" dirty="0"/>
          </a:p>
        </p:txBody>
      </p:sp>
      <p:sp>
        <p:nvSpPr>
          <p:cNvPr id="8" name="Shape 6"/>
          <p:cNvSpPr/>
          <p:nvPr/>
        </p:nvSpPr>
        <p:spPr>
          <a:xfrm>
            <a:off x="731520" y="1691640"/>
            <a:ext cx="100584" cy="100584"/>
          </a:xfrm>
          <a:prstGeom prst="ellipse">
            <a:avLst/>
          </a:prstGeom>
          <a:solidFill>
            <a:srgbClr val="64D2FF"/>
          </a:solidFill>
          <a:ln w="12700">
            <a:solidFill>
              <a:srgbClr val="64D2FF">
                <a:alpha val="0"/>
              </a:srgbClr>
            </a:solidFill>
            <a:prstDash val="solid"/>
          </a:ln>
        </p:spPr>
        <p:txBody>
          <a:bodyPr/>
          <a:lstStyle/>
          <a:p>
            <a:endParaRPr lang="en-US"/>
          </a:p>
        </p:txBody>
      </p:sp>
      <p:sp>
        <p:nvSpPr>
          <p:cNvPr id="9" name="Text 7"/>
          <p:cNvSpPr/>
          <p:nvPr/>
        </p:nvSpPr>
        <p:spPr>
          <a:xfrm>
            <a:off x="932688" y="1572768"/>
            <a:ext cx="10588752" cy="411480"/>
          </a:xfrm>
          <a:prstGeom prst="rect">
            <a:avLst/>
          </a:prstGeom>
          <a:noFill/>
          <a:ln/>
        </p:spPr>
        <p:txBody>
          <a:bodyPr wrap="square" lIns="0" tIns="0" rIns="0" bIns="0" rtlCol="0" anchor="ctr">
            <a:normAutofit/>
          </a:bodyPr>
          <a:lstStyle/>
          <a:p>
            <a:pPr marL="0" indent="0">
              <a:buNone/>
            </a:pPr>
            <a:r>
              <a:rPr lang="en-US" sz="1550" dirty="0">
                <a:solidFill>
                  <a:srgbClr val="F7FAFC"/>
                </a:solidFill>
                <a:latin typeface="Aptos" pitchFamily="34" charset="0"/>
                <a:ea typeface="Aptos" pitchFamily="34" charset="-122"/>
                <a:cs typeface="Aptos" pitchFamily="34" charset="-120"/>
              </a:rPr>
              <a:t>Mountjoy M, et al. 2023 IOC consensus statement on REDs. British Journal of Sports Medicine. 2023;57:1073-1097.</a:t>
            </a:r>
            <a:endParaRPr lang="en-US" sz="1550" dirty="0"/>
          </a:p>
        </p:txBody>
      </p:sp>
      <p:sp>
        <p:nvSpPr>
          <p:cNvPr id="10" name="Shape 8"/>
          <p:cNvSpPr/>
          <p:nvPr/>
        </p:nvSpPr>
        <p:spPr>
          <a:xfrm>
            <a:off x="731520" y="2350008"/>
            <a:ext cx="100584" cy="100584"/>
          </a:xfrm>
          <a:prstGeom prst="ellipse">
            <a:avLst/>
          </a:prstGeom>
          <a:solidFill>
            <a:srgbClr val="FF9F0A"/>
          </a:solidFill>
          <a:ln w="12700">
            <a:solidFill>
              <a:srgbClr val="FF9F0A">
                <a:alpha val="0"/>
              </a:srgbClr>
            </a:solidFill>
            <a:prstDash val="solid"/>
          </a:ln>
        </p:spPr>
        <p:txBody>
          <a:bodyPr/>
          <a:lstStyle/>
          <a:p>
            <a:endParaRPr lang="en-US"/>
          </a:p>
        </p:txBody>
      </p:sp>
      <p:sp>
        <p:nvSpPr>
          <p:cNvPr id="11" name="Text 9"/>
          <p:cNvSpPr/>
          <p:nvPr/>
        </p:nvSpPr>
        <p:spPr>
          <a:xfrm>
            <a:off x="932688" y="2231136"/>
            <a:ext cx="10588752" cy="411480"/>
          </a:xfrm>
          <a:prstGeom prst="rect">
            <a:avLst/>
          </a:prstGeom>
          <a:noFill/>
          <a:ln/>
        </p:spPr>
        <p:txBody>
          <a:bodyPr wrap="square" lIns="0" tIns="0" rIns="0" bIns="0" rtlCol="0" anchor="ctr">
            <a:normAutofit/>
          </a:bodyPr>
          <a:lstStyle/>
          <a:p>
            <a:pPr marL="0" indent="0">
              <a:buNone/>
            </a:pPr>
            <a:r>
              <a:rPr lang="en-US" sz="1550" dirty="0">
                <a:solidFill>
                  <a:srgbClr val="F7FAFC"/>
                </a:solidFill>
                <a:latin typeface="Aptos" pitchFamily="34" charset="0"/>
                <a:ea typeface="Aptos" pitchFamily="34" charset="-122"/>
                <a:cs typeface="Aptos" pitchFamily="34" charset="-120"/>
              </a:rPr>
              <a:t>Stellingwerff T, et al. IOC REDs CAT2 scientific rationale, development and validation. BJSM. 2023;57:1109-1118.</a:t>
            </a:r>
            <a:endParaRPr lang="en-US" sz="1550" dirty="0"/>
          </a:p>
        </p:txBody>
      </p:sp>
      <p:sp>
        <p:nvSpPr>
          <p:cNvPr id="12" name="Shape 10"/>
          <p:cNvSpPr/>
          <p:nvPr/>
        </p:nvSpPr>
        <p:spPr>
          <a:xfrm>
            <a:off x="731520" y="3008376"/>
            <a:ext cx="100584" cy="100584"/>
          </a:xfrm>
          <a:prstGeom prst="ellipse">
            <a:avLst/>
          </a:prstGeom>
          <a:solidFill>
            <a:srgbClr val="BF5AF2"/>
          </a:solidFill>
          <a:ln w="12700">
            <a:solidFill>
              <a:srgbClr val="BF5AF2">
                <a:alpha val="0"/>
              </a:srgbClr>
            </a:solidFill>
            <a:prstDash val="solid"/>
          </a:ln>
        </p:spPr>
        <p:txBody>
          <a:bodyPr/>
          <a:lstStyle/>
          <a:p>
            <a:endParaRPr lang="en-US"/>
          </a:p>
        </p:txBody>
      </p:sp>
      <p:sp>
        <p:nvSpPr>
          <p:cNvPr id="13" name="Text 11"/>
          <p:cNvSpPr/>
          <p:nvPr/>
        </p:nvSpPr>
        <p:spPr>
          <a:xfrm>
            <a:off x="932688" y="2889504"/>
            <a:ext cx="10588752" cy="411480"/>
          </a:xfrm>
          <a:prstGeom prst="rect">
            <a:avLst/>
          </a:prstGeom>
          <a:noFill/>
          <a:ln/>
        </p:spPr>
        <p:txBody>
          <a:bodyPr wrap="square" lIns="0" tIns="0" rIns="0" bIns="0" rtlCol="0" anchor="ctr">
            <a:normAutofit fontScale="92500"/>
          </a:bodyPr>
          <a:lstStyle/>
          <a:p>
            <a:pPr marL="0" indent="0">
              <a:buNone/>
            </a:pPr>
            <a:r>
              <a:rPr lang="en-US" sz="1550" dirty="0">
                <a:solidFill>
                  <a:srgbClr val="F7FAFC"/>
                </a:solidFill>
                <a:latin typeface="Aptos" pitchFamily="34" charset="0"/>
                <a:ea typeface="Aptos" pitchFamily="34" charset="-122"/>
                <a:cs typeface="Aptos" pitchFamily="34" charset="-120"/>
              </a:rPr>
              <a:t>De Souza MJ, et al. 2014 Female Athlete Triad Coalition consensus statement on treatment and return to play. BJSM. 2014;48:289.</a:t>
            </a:r>
            <a:endParaRPr lang="en-US" sz="1550" dirty="0"/>
          </a:p>
        </p:txBody>
      </p:sp>
      <p:sp>
        <p:nvSpPr>
          <p:cNvPr id="14" name="Shape 12"/>
          <p:cNvSpPr/>
          <p:nvPr/>
        </p:nvSpPr>
        <p:spPr>
          <a:xfrm>
            <a:off x="731520" y="3666744"/>
            <a:ext cx="100584" cy="100584"/>
          </a:xfrm>
          <a:prstGeom prst="ellipse">
            <a:avLst/>
          </a:prstGeom>
          <a:solidFill>
            <a:srgbClr val="32D74B"/>
          </a:solidFill>
          <a:ln w="12700">
            <a:solidFill>
              <a:srgbClr val="32D74B">
                <a:alpha val="0"/>
              </a:srgbClr>
            </a:solidFill>
            <a:prstDash val="solid"/>
          </a:ln>
        </p:spPr>
        <p:txBody>
          <a:bodyPr/>
          <a:lstStyle/>
          <a:p>
            <a:endParaRPr lang="en-US"/>
          </a:p>
        </p:txBody>
      </p:sp>
      <p:sp>
        <p:nvSpPr>
          <p:cNvPr id="15" name="Text 13"/>
          <p:cNvSpPr/>
          <p:nvPr/>
        </p:nvSpPr>
        <p:spPr>
          <a:xfrm>
            <a:off x="932688" y="3547872"/>
            <a:ext cx="10588752" cy="411480"/>
          </a:xfrm>
          <a:prstGeom prst="rect">
            <a:avLst/>
          </a:prstGeom>
          <a:noFill/>
          <a:ln/>
        </p:spPr>
        <p:txBody>
          <a:bodyPr wrap="square" lIns="0" tIns="0" rIns="0" bIns="0" rtlCol="0" anchor="ctr">
            <a:normAutofit fontScale="92500"/>
          </a:bodyPr>
          <a:lstStyle/>
          <a:p>
            <a:pPr marL="0" indent="0">
              <a:buNone/>
            </a:pPr>
            <a:r>
              <a:rPr lang="en-US" sz="1550" dirty="0">
                <a:solidFill>
                  <a:srgbClr val="F7FAFC"/>
                </a:solidFill>
                <a:latin typeface="Aptos" pitchFamily="34" charset="0"/>
                <a:ea typeface="Aptos" pitchFamily="34" charset="-122"/>
                <a:cs typeface="Aptos" pitchFamily="34" charset="-120"/>
              </a:rPr>
              <a:t>Wasserfurth P, et al. Screening for REDs: detection of clinical indicators in female endurance athletes. Med Sci Sports Exerc. 2025.</a:t>
            </a:r>
            <a:endParaRPr lang="en-US" sz="1550" dirty="0"/>
          </a:p>
        </p:txBody>
      </p:sp>
      <p:sp>
        <p:nvSpPr>
          <p:cNvPr id="16" name="Shape 14"/>
          <p:cNvSpPr/>
          <p:nvPr/>
        </p:nvSpPr>
        <p:spPr>
          <a:xfrm>
            <a:off x="731520" y="4325112"/>
            <a:ext cx="100584" cy="100584"/>
          </a:xfrm>
          <a:prstGeom prst="ellipse">
            <a:avLst/>
          </a:prstGeom>
          <a:solidFill>
            <a:srgbClr val="FF3B30"/>
          </a:solidFill>
          <a:ln w="12700">
            <a:solidFill>
              <a:srgbClr val="FF3B30">
                <a:alpha val="0"/>
              </a:srgbClr>
            </a:solidFill>
            <a:prstDash val="solid"/>
          </a:ln>
        </p:spPr>
        <p:txBody>
          <a:bodyPr/>
          <a:lstStyle/>
          <a:p>
            <a:endParaRPr lang="en-US"/>
          </a:p>
        </p:txBody>
      </p:sp>
      <p:sp>
        <p:nvSpPr>
          <p:cNvPr id="17" name="Text 15"/>
          <p:cNvSpPr/>
          <p:nvPr/>
        </p:nvSpPr>
        <p:spPr>
          <a:xfrm>
            <a:off x="932688" y="4206240"/>
            <a:ext cx="10588752" cy="411480"/>
          </a:xfrm>
          <a:prstGeom prst="rect">
            <a:avLst/>
          </a:prstGeom>
          <a:noFill/>
          <a:ln/>
        </p:spPr>
        <p:txBody>
          <a:bodyPr wrap="square" lIns="0" tIns="0" rIns="0" bIns="0" rtlCol="0" anchor="ctr">
            <a:normAutofit fontScale="92500"/>
          </a:bodyPr>
          <a:lstStyle/>
          <a:p>
            <a:pPr marL="0" indent="0">
              <a:buNone/>
            </a:pPr>
            <a:r>
              <a:rPr lang="en-US" sz="1550" dirty="0">
                <a:solidFill>
                  <a:srgbClr val="F7FAFC"/>
                </a:solidFill>
                <a:latin typeface="Aptos" pitchFamily="34" charset="0"/>
                <a:ea typeface="Aptos" pitchFamily="34" charset="-122"/>
                <a:cs typeface="Aptos" pitchFamily="34" charset="-120"/>
              </a:rPr>
              <a:t>Guisado-Cuadrado A, et al. Biochemical responses to experimentally induced short-term LEA in athletes: systematic review. SJMS. 2026.</a:t>
            </a:r>
            <a:endParaRPr lang="en-US" sz="1550" dirty="0"/>
          </a:p>
        </p:txBody>
      </p:sp>
      <p:sp>
        <p:nvSpPr>
          <p:cNvPr id="18" name="Shape 16"/>
          <p:cNvSpPr/>
          <p:nvPr/>
        </p:nvSpPr>
        <p:spPr>
          <a:xfrm>
            <a:off x="731520" y="4983480"/>
            <a:ext cx="100584" cy="100584"/>
          </a:xfrm>
          <a:prstGeom prst="ellipse">
            <a:avLst/>
          </a:prstGeom>
          <a:solidFill>
            <a:srgbClr val="FFD60A"/>
          </a:solidFill>
          <a:ln w="12700">
            <a:solidFill>
              <a:srgbClr val="FFD60A">
                <a:alpha val="0"/>
              </a:srgbClr>
            </a:solidFill>
            <a:prstDash val="solid"/>
          </a:ln>
        </p:spPr>
        <p:txBody>
          <a:bodyPr/>
          <a:lstStyle/>
          <a:p>
            <a:endParaRPr lang="en-US"/>
          </a:p>
        </p:txBody>
      </p:sp>
      <p:sp>
        <p:nvSpPr>
          <p:cNvPr id="19" name="Text 17"/>
          <p:cNvSpPr/>
          <p:nvPr/>
        </p:nvSpPr>
        <p:spPr>
          <a:xfrm>
            <a:off x="932688" y="4864608"/>
            <a:ext cx="10588752" cy="411480"/>
          </a:xfrm>
          <a:prstGeom prst="rect">
            <a:avLst/>
          </a:prstGeom>
          <a:noFill/>
          <a:ln/>
        </p:spPr>
        <p:txBody>
          <a:bodyPr wrap="square" lIns="0" tIns="0" rIns="0" bIns="0" rtlCol="0" anchor="ctr">
            <a:normAutofit/>
          </a:bodyPr>
          <a:lstStyle/>
          <a:p>
            <a:pPr marL="0" indent="0">
              <a:buNone/>
            </a:pPr>
            <a:r>
              <a:rPr lang="en-US" sz="1550" dirty="0">
                <a:solidFill>
                  <a:srgbClr val="F7FAFC"/>
                </a:solidFill>
                <a:latin typeface="Aptos" pitchFamily="34" charset="0"/>
                <a:ea typeface="Aptos" pitchFamily="34" charset="-122"/>
                <a:cs typeface="Aptos" pitchFamily="34" charset="-120"/>
              </a:rPr>
              <a:t>Mountjoy M, et al. IOC RED-S consensus statement. BJSM. 2014 and 2018 updates.</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7131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FF3B30"/>
          </a:solidFill>
          <a:ln w="12700">
            <a:solidFill>
              <a:srgbClr val="FF3B30">
                <a:alpha val="0"/>
              </a:srgbClr>
            </a:solidFill>
            <a:prstDash val="solid"/>
          </a:ln>
        </p:spPr>
        <p:txBody>
          <a:bodyPr/>
          <a:lstStyle/>
          <a:p>
            <a:endParaRPr lang="en-US"/>
          </a:p>
        </p:txBody>
      </p:sp>
      <p:sp>
        <p:nvSpPr>
          <p:cNvPr id="3" name="Shape 1"/>
          <p:cNvSpPr/>
          <p:nvPr/>
        </p:nvSpPr>
        <p:spPr>
          <a:xfrm>
            <a:off x="0" y="6784848"/>
            <a:ext cx="12191695" cy="73152"/>
          </a:xfrm>
          <a:prstGeom prst="rect">
            <a:avLst/>
          </a:prstGeom>
          <a:solidFill>
            <a:srgbClr val="64D2FF">
              <a:alpha val="65000"/>
            </a:srgbClr>
          </a:solidFill>
          <a:ln w="12700">
            <a:solidFill>
              <a:srgbClr val="64D2FF">
                <a:alpha val="0"/>
              </a:srgbClr>
            </a:solidFill>
            <a:prstDash val="solid"/>
          </a:ln>
        </p:spPr>
        <p:txBody>
          <a:bodyPr/>
          <a:lstStyle/>
          <a:p>
            <a:endParaRPr lang="en-US"/>
          </a:p>
        </p:txBody>
      </p:sp>
      <p:sp>
        <p:nvSpPr>
          <p:cNvPr id="4" name="Text 2"/>
          <p:cNvSpPr/>
          <p:nvPr/>
        </p:nvSpPr>
        <p:spPr>
          <a:xfrm>
            <a:off x="411480" y="6428232"/>
            <a:ext cx="4572000" cy="201168"/>
          </a:xfrm>
          <a:prstGeom prst="rect">
            <a:avLst/>
          </a:prstGeom>
          <a:noFill/>
          <a:ln/>
        </p:spPr>
        <p:txBody>
          <a:bodyPr wrap="square" lIns="0" tIns="0" rIns="0" bIns="0" rtlCol="0" anchor="ctr"/>
          <a:lstStyle/>
          <a:p>
            <a:pPr marL="0" indent="0">
              <a:buNone/>
            </a:pPr>
            <a:endParaRPr lang="en-US" sz="850" dirty="0"/>
          </a:p>
        </p:txBody>
      </p:sp>
      <p:sp>
        <p:nvSpPr>
          <p:cNvPr id="5" name="Text 3"/>
          <p:cNvSpPr/>
          <p:nvPr/>
        </p:nvSpPr>
        <p:spPr>
          <a:xfrm>
            <a:off x="11539728" y="6382512"/>
            <a:ext cx="320040" cy="201168"/>
          </a:xfrm>
          <a:prstGeom prst="rect">
            <a:avLst/>
          </a:prstGeom>
          <a:noFill/>
          <a:ln/>
        </p:spPr>
        <p:txBody>
          <a:bodyPr wrap="square" lIns="0" tIns="0" rIns="0" bIns="0" rtlCol="0" anchor="ctr"/>
          <a:lstStyle/>
          <a:p>
            <a:pPr marL="0" indent="0" algn="r">
              <a:buNone/>
            </a:pPr>
            <a:r>
              <a:rPr lang="en-US" sz="850" b="1" dirty="0">
                <a:solidFill>
                  <a:srgbClr val="B9C7D3"/>
                </a:solidFill>
                <a:latin typeface="Aptos" pitchFamily="34" charset="0"/>
                <a:ea typeface="Aptos" pitchFamily="34" charset="-122"/>
                <a:cs typeface="Aptos" pitchFamily="34" charset="-120"/>
              </a:rPr>
              <a:t>03</a:t>
            </a:r>
            <a:endParaRPr lang="en-US" sz="850" dirty="0"/>
          </a:p>
        </p:txBody>
      </p:sp>
      <p:sp>
        <p:nvSpPr>
          <p:cNvPr id="6" name="Text 4"/>
          <p:cNvSpPr/>
          <p:nvPr/>
        </p:nvSpPr>
        <p:spPr>
          <a:xfrm>
            <a:off x="502920" y="411480"/>
            <a:ext cx="10972800" cy="566928"/>
          </a:xfrm>
          <a:prstGeom prst="rect">
            <a:avLst/>
          </a:prstGeom>
          <a:noFill/>
          <a:ln/>
        </p:spPr>
        <p:txBody>
          <a:bodyPr wrap="square" lIns="0" tIns="0" rIns="0" bIns="0" rtlCol="0" anchor="ctr">
            <a:normAutofit lnSpcReduction="10000"/>
          </a:bodyPr>
          <a:lstStyle/>
          <a:p>
            <a:pPr marL="0" indent="0">
              <a:buNone/>
            </a:pPr>
            <a:r>
              <a:rPr lang="en-US" sz="4000" b="1" dirty="0">
                <a:solidFill>
                  <a:srgbClr val="F7FAFC"/>
                </a:solidFill>
                <a:latin typeface="Aptos Display" pitchFamily="34" charset="0"/>
                <a:ea typeface="Aptos Display" pitchFamily="34" charset="-122"/>
                <a:cs typeface="Aptos Display" pitchFamily="34" charset="-120"/>
              </a:rPr>
              <a:t>Roadmap  </a:t>
            </a:r>
            <a:endParaRPr lang="en-US" sz="4000" dirty="0"/>
          </a:p>
        </p:txBody>
      </p:sp>
      <p:sp>
        <p:nvSpPr>
          <p:cNvPr id="7" name="Text 5"/>
          <p:cNvSpPr/>
          <p:nvPr/>
        </p:nvSpPr>
        <p:spPr>
          <a:xfrm>
            <a:off x="502920" y="1051560"/>
            <a:ext cx="10972800" cy="320040"/>
          </a:xfrm>
          <a:prstGeom prst="rect">
            <a:avLst/>
          </a:prstGeom>
          <a:noFill/>
          <a:ln/>
        </p:spPr>
        <p:txBody>
          <a:bodyPr wrap="square" lIns="0" tIns="0" rIns="0" bIns="0" rtlCol="0" anchor="ctr">
            <a:normAutofit/>
          </a:bodyPr>
          <a:lstStyle/>
          <a:p>
            <a:pPr marL="0" indent="0">
              <a:buNone/>
            </a:pPr>
            <a:endParaRPr lang="en-US" sz="1500" dirty="0"/>
          </a:p>
        </p:txBody>
      </p:sp>
      <p:sp>
        <p:nvSpPr>
          <p:cNvPr id="8" name="Shape 6"/>
          <p:cNvSpPr/>
          <p:nvPr/>
        </p:nvSpPr>
        <p:spPr>
          <a:xfrm>
            <a:off x="822960" y="1828800"/>
            <a:ext cx="3200400" cy="2560320"/>
          </a:xfrm>
          <a:prstGeom prst="roundRect">
            <a:avLst>
              <a:gd name="adj" fmla="val 4286"/>
            </a:avLst>
          </a:prstGeom>
          <a:solidFill>
            <a:srgbClr val="0F2A42"/>
          </a:solidFill>
          <a:ln w="15240">
            <a:solidFill>
              <a:srgbClr val="64D2FF">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9" name="Shape 7"/>
          <p:cNvSpPr/>
          <p:nvPr/>
        </p:nvSpPr>
        <p:spPr>
          <a:xfrm>
            <a:off x="822960" y="1828800"/>
            <a:ext cx="64008" cy="2560320"/>
          </a:xfrm>
          <a:prstGeom prst="rect">
            <a:avLst/>
          </a:prstGeom>
          <a:solidFill>
            <a:srgbClr val="64D2FF"/>
          </a:solidFill>
          <a:ln w="12700">
            <a:solidFill>
              <a:srgbClr val="64D2FF">
                <a:alpha val="0"/>
              </a:srgbClr>
            </a:solidFill>
            <a:prstDash val="solid"/>
          </a:ln>
        </p:spPr>
        <p:txBody>
          <a:bodyPr/>
          <a:lstStyle/>
          <a:p>
            <a:endParaRPr lang="en-US"/>
          </a:p>
        </p:txBody>
      </p:sp>
      <p:sp>
        <p:nvSpPr>
          <p:cNvPr id="10" name="Text 8"/>
          <p:cNvSpPr/>
          <p:nvPr/>
        </p:nvSpPr>
        <p:spPr>
          <a:xfrm>
            <a:off x="1024128" y="1993392"/>
            <a:ext cx="2852928" cy="310896"/>
          </a:xfrm>
          <a:prstGeom prst="rect">
            <a:avLst/>
          </a:prstGeom>
          <a:noFill/>
          <a:ln/>
        </p:spPr>
        <p:txBody>
          <a:bodyPr wrap="square" lIns="0" tIns="0" rIns="0" bIns="0" rtlCol="0" anchor="ctr">
            <a:normAutofit lnSpcReduction="10000"/>
          </a:bodyPr>
          <a:lstStyle/>
          <a:p>
            <a:pPr marL="0" indent="0">
              <a:buNone/>
            </a:pPr>
            <a:r>
              <a:rPr lang="en-US" sz="2200" b="1" dirty="0">
                <a:solidFill>
                  <a:srgbClr val="F7FAFC"/>
                </a:solidFill>
                <a:latin typeface="Aptos Display" pitchFamily="34" charset="0"/>
                <a:ea typeface="Aptos Display" pitchFamily="34" charset="-122"/>
                <a:cs typeface="Aptos Display" pitchFamily="34" charset="-120"/>
              </a:rPr>
              <a:t>1. Recognize</a:t>
            </a:r>
            <a:endParaRPr lang="en-US" sz="2200" dirty="0"/>
          </a:p>
        </p:txBody>
      </p:sp>
      <p:sp>
        <p:nvSpPr>
          <p:cNvPr id="11" name="Text 9"/>
          <p:cNvSpPr/>
          <p:nvPr/>
        </p:nvSpPr>
        <p:spPr>
          <a:xfrm>
            <a:off x="1024128" y="2395728"/>
            <a:ext cx="2852928" cy="1874520"/>
          </a:xfrm>
          <a:prstGeom prst="rect">
            <a:avLst/>
          </a:prstGeom>
          <a:noFill/>
          <a:ln/>
        </p:spPr>
        <p:txBody>
          <a:bodyPr wrap="square" lIns="254" tIns="254" rIns="254" bIns="254" rtlCol="0" anchor="ctr">
            <a:normAutofit/>
          </a:bodyPr>
          <a:lstStyle/>
          <a:p>
            <a:pPr marL="0" indent="0">
              <a:buNone/>
            </a:pPr>
            <a:r>
              <a:rPr lang="en-US" sz="2400" dirty="0">
                <a:solidFill>
                  <a:srgbClr val="B9C7D3"/>
                </a:solidFill>
                <a:latin typeface="Aptos" pitchFamily="34" charset="0"/>
                <a:ea typeface="Aptos" pitchFamily="34" charset="-122"/>
                <a:cs typeface="Aptos" pitchFamily="34" charset="-120"/>
              </a:rPr>
              <a:t>Spot early REDs patterns before a stress fracture or collapse forces the issue.</a:t>
            </a:r>
            <a:endParaRPr lang="en-US" sz="2400" dirty="0"/>
          </a:p>
        </p:txBody>
      </p:sp>
      <p:sp>
        <p:nvSpPr>
          <p:cNvPr id="12" name="Shape 10"/>
          <p:cNvSpPr/>
          <p:nvPr/>
        </p:nvSpPr>
        <p:spPr>
          <a:xfrm>
            <a:off x="4480560" y="1828800"/>
            <a:ext cx="3200400" cy="2560320"/>
          </a:xfrm>
          <a:prstGeom prst="roundRect">
            <a:avLst>
              <a:gd name="adj" fmla="val 4286"/>
            </a:avLst>
          </a:prstGeom>
          <a:solidFill>
            <a:srgbClr val="0F2A42"/>
          </a:solidFill>
          <a:ln w="15240">
            <a:solidFill>
              <a:srgbClr val="FF9F0A">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13" name="Shape 11"/>
          <p:cNvSpPr/>
          <p:nvPr/>
        </p:nvSpPr>
        <p:spPr>
          <a:xfrm>
            <a:off x="4480560" y="1828800"/>
            <a:ext cx="64008" cy="2560320"/>
          </a:xfrm>
          <a:prstGeom prst="rect">
            <a:avLst/>
          </a:prstGeom>
          <a:solidFill>
            <a:srgbClr val="FF9F0A"/>
          </a:solidFill>
          <a:ln w="12700">
            <a:solidFill>
              <a:srgbClr val="FF9F0A">
                <a:alpha val="0"/>
              </a:srgbClr>
            </a:solidFill>
            <a:prstDash val="solid"/>
          </a:ln>
        </p:spPr>
        <p:txBody>
          <a:bodyPr/>
          <a:lstStyle/>
          <a:p>
            <a:endParaRPr lang="en-US"/>
          </a:p>
        </p:txBody>
      </p:sp>
      <p:sp>
        <p:nvSpPr>
          <p:cNvPr id="14" name="Text 12"/>
          <p:cNvSpPr/>
          <p:nvPr/>
        </p:nvSpPr>
        <p:spPr>
          <a:xfrm>
            <a:off x="4681728" y="1993392"/>
            <a:ext cx="2852928" cy="310896"/>
          </a:xfrm>
          <a:prstGeom prst="rect">
            <a:avLst/>
          </a:prstGeom>
          <a:noFill/>
          <a:ln/>
        </p:spPr>
        <p:txBody>
          <a:bodyPr wrap="square" lIns="0" tIns="0" rIns="0" bIns="0" rtlCol="0" anchor="ctr">
            <a:normAutofit lnSpcReduction="10000"/>
          </a:bodyPr>
          <a:lstStyle/>
          <a:p>
            <a:pPr marL="0" indent="0">
              <a:buNone/>
            </a:pPr>
            <a:r>
              <a:rPr lang="en-US" sz="2200" b="1" dirty="0">
                <a:solidFill>
                  <a:srgbClr val="F7FAFC"/>
                </a:solidFill>
                <a:latin typeface="Aptos Display" pitchFamily="34" charset="0"/>
                <a:ea typeface="Aptos Display" pitchFamily="34" charset="-122"/>
                <a:cs typeface="Aptos Display" pitchFamily="34" charset="-120"/>
              </a:rPr>
              <a:t>2. Screen</a:t>
            </a:r>
            <a:endParaRPr lang="en-US" sz="2200" dirty="0"/>
          </a:p>
        </p:txBody>
      </p:sp>
      <p:sp>
        <p:nvSpPr>
          <p:cNvPr id="15" name="Text 13"/>
          <p:cNvSpPr/>
          <p:nvPr/>
        </p:nvSpPr>
        <p:spPr>
          <a:xfrm>
            <a:off x="4681728" y="2395728"/>
            <a:ext cx="2852928" cy="1874520"/>
          </a:xfrm>
          <a:prstGeom prst="rect">
            <a:avLst/>
          </a:prstGeom>
          <a:noFill/>
          <a:ln/>
        </p:spPr>
        <p:txBody>
          <a:bodyPr wrap="square" lIns="254" tIns="254" rIns="254" bIns="254" rtlCol="0" anchor="ctr">
            <a:normAutofit/>
          </a:bodyPr>
          <a:lstStyle/>
          <a:p>
            <a:pPr marL="0" indent="0">
              <a:buNone/>
            </a:pPr>
            <a:r>
              <a:rPr lang="en-US" sz="2400" dirty="0">
                <a:solidFill>
                  <a:srgbClr val="B9C7D3"/>
                </a:solidFill>
                <a:latin typeface="Aptos" pitchFamily="34" charset="0"/>
                <a:ea typeface="Aptos" pitchFamily="34" charset="-122"/>
                <a:cs typeface="Aptos" pitchFamily="34" charset="-120"/>
              </a:rPr>
              <a:t>Know what to ask, what to measure, and what tools can and cannot prove.</a:t>
            </a:r>
            <a:endParaRPr lang="en-US" sz="2400" dirty="0"/>
          </a:p>
        </p:txBody>
      </p:sp>
      <p:sp>
        <p:nvSpPr>
          <p:cNvPr id="16" name="Shape 14"/>
          <p:cNvSpPr/>
          <p:nvPr/>
        </p:nvSpPr>
        <p:spPr>
          <a:xfrm>
            <a:off x="8138160" y="1828800"/>
            <a:ext cx="3200400" cy="2560320"/>
          </a:xfrm>
          <a:prstGeom prst="roundRect">
            <a:avLst>
              <a:gd name="adj" fmla="val 4286"/>
            </a:avLst>
          </a:prstGeom>
          <a:solidFill>
            <a:srgbClr val="0F2A42"/>
          </a:solidFill>
          <a:ln w="15240">
            <a:solidFill>
              <a:srgbClr val="32D74B">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17" name="Shape 15"/>
          <p:cNvSpPr/>
          <p:nvPr/>
        </p:nvSpPr>
        <p:spPr>
          <a:xfrm>
            <a:off x="8138160" y="1828800"/>
            <a:ext cx="64008" cy="2560320"/>
          </a:xfrm>
          <a:prstGeom prst="rect">
            <a:avLst/>
          </a:prstGeom>
          <a:solidFill>
            <a:srgbClr val="32D74B"/>
          </a:solidFill>
          <a:ln w="12700">
            <a:solidFill>
              <a:srgbClr val="32D74B">
                <a:alpha val="0"/>
              </a:srgbClr>
            </a:solidFill>
            <a:prstDash val="solid"/>
          </a:ln>
        </p:spPr>
        <p:txBody>
          <a:bodyPr/>
          <a:lstStyle/>
          <a:p>
            <a:endParaRPr lang="en-US"/>
          </a:p>
        </p:txBody>
      </p:sp>
      <p:sp>
        <p:nvSpPr>
          <p:cNvPr id="18" name="Text 16"/>
          <p:cNvSpPr/>
          <p:nvPr/>
        </p:nvSpPr>
        <p:spPr>
          <a:xfrm>
            <a:off x="8339328" y="1993392"/>
            <a:ext cx="2852928" cy="310896"/>
          </a:xfrm>
          <a:prstGeom prst="rect">
            <a:avLst/>
          </a:prstGeom>
          <a:noFill/>
          <a:ln/>
        </p:spPr>
        <p:txBody>
          <a:bodyPr wrap="square" lIns="0" tIns="0" rIns="0" bIns="0" rtlCol="0" anchor="ctr">
            <a:normAutofit lnSpcReduction="10000"/>
          </a:bodyPr>
          <a:lstStyle/>
          <a:p>
            <a:pPr marL="0" indent="0">
              <a:buNone/>
            </a:pPr>
            <a:r>
              <a:rPr lang="en-US" sz="2200" b="1" dirty="0">
                <a:solidFill>
                  <a:srgbClr val="F7FAFC"/>
                </a:solidFill>
                <a:latin typeface="Aptos Display" pitchFamily="34" charset="0"/>
                <a:ea typeface="Aptos Display" pitchFamily="34" charset="-122"/>
                <a:cs typeface="Aptos Display" pitchFamily="34" charset="-120"/>
              </a:rPr>
              <a:t>3. Act</a:t>
            </a:r>
            <a:endParaRPr lang="en-US" sz="2200" dirty="0"/>
          </a:p>
        </p:txBody>
      </p:sp>
      <p:sp>
        <p:nvSpPr>
          <p:cNvPr id="19" name="Text 17"/>
          <p:cNvSpPr/>
          <p:nvPr/>
        </p:nvSpPr>
        <p:spPr>
          <a:xfrm>
            <a:off x="8339328" y="2395728"/>
            <a:ext cx="2852928" cy="1874520"/>
          </a:xfrm>
          <a:prstGeom prst="rect">
            <a:avLst/>
          </a:prstGeom>
          <a:noFill/>
          <a:ln/>
        </p:spPr>
        <p:txBody>
          <a:bodyPr wrap="square" lIns="254" tIns="254" rIns="254" bIns="254" rtlCol="0" anchor="ctr">
            <a:normAutofit/>
          </a:bodyPr>
          <a:lstStyle/>
          <a:p>
            <a:pPr marL="0" indent="0">
              <a:buNone/>
            </a:pPr>
            <a:r>
              <a:rPr lang="en-US" sz="2400" dirty="0">
                <a:solidFill>
                  <a:srgbClr val="B9C7D3"/>
                </a:solidFill>
                <a:latin typeface="Aptos" pitchFamily="34" charset="0"/>
                <a:ea typeface="Aptos" pitchFamily="34" charset="-122"/>
                <a:cs typeface="Aptos" pitchFamily="34" charset="-120"/>
              </a:rPr>
              <a:t>Use a shared traffic-light plan to refer, restrict, fuel, and return safely.</a:t>
            </a:r>
            <a:endParaRPr lang="en-US" sz="2400" dirty="0"/>
          </a:p>
        </p:txBody>
      </p:sp>
      <p:sp>
        <p:nvSpPr>
          <p:cNvPr id="20" name="Text 18"/>
          <p:cNvSpPr/>
          <p:nvPr/>
        </p:nvSpPr>
        <p:spPr>
          <a:xfrm>
            <a:off x="1005840" y="5230368"/>
            <a:ext cx="10241280" cy="411480"/>
          </a:xfrm>
          <a:prstGeom prst="rect">
            <a:avLst/>
          </a:prstGeom>
          <a:noFill/>
          <a:ln/>
        </p:spPr>
        <p:txBody>
          <a:bodyPr wrap="square" lIns="0" tIns="0" rIns="0" bIns="0" rtlCol="0" anchor="ctr"/>
          <a:lstStyle/>
          <a:p>
            <a:pPr marL="0" indent="0" algn="ctr">
              <a:buNone/>
            </a:pPr>
            <a:endParaRPr lang="en-US" sz="2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7131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FF3B30"/>
          </a:solidFill>
          <a:ln w="12700">
            <a:solidFill>
              <a:srgbClr val="FF3B30">
                <a:alpha val="0"/>
              </a:srgbClr>
            </a:solidFill>
            <a:prstDash val="solid"/>
          </a:ln>
        </p:spPr>
        <p:txBody>
          <a:bodyPr/>
          <a:lstStyle/>
          <a:p>
            <a:endParaRPr lang="en-US"/>
          </a:p>
        </p:txBody>
      </p:sp>
      <p:sp>
        <p:nvSpPr>
          <p:cNvPr id="3" name="Shape 1"/>
          <p:cNvSpPr/>
          <p:nvPr/>
        </p:nvSpPr>
        <p:spPr>
          <a:xfrm>
            <a:off x="0" y="6784848"/>
            <a:ext cx="12191695" cy="73152"/>
          </a:xfrm>
          <a:prstGeom prst="rect">
            <a:avLst/>
          </a:prstGeom>
          <a:solidFill>
            <a:srgbClr val="64D2FF">
              <a:alpha val="65000"/>
            </a:srgbClr>
          </a:solidFill>
          <a:ln w="12700">
            <a:solidFill>
              <a:srgbClr val="64D2FF">
                <a:alpha val="0"/>
              </a:srgbClr>
            </a:solidFill>
            <a:prstDash val="solid"/>
          </a:ln>
        </p:spPr>
        <p:txBody>
          <a:bodyPr/>
          <a:lstStyle/>
          <a:p>
            <a:endParaRPr lang="en-US"/>
          </a:p>
        </p:txBody>
      </p:sp>
      <p:sp>
        <p:nvSpPr>
          <p:cNvPr id="4" name="Text 2"/>
          <p:cNvSpPr/>
          <p:nvPr/>
        </p:nvSpPr>
        <p:spPr>
          <a:xfrm>
            <a:off x="411480" y="6428232"/>
            <a:ext cx="4572000" cy="201168"/>
          </a:xfrm>
          <a:prstGeom prst="rect">
            <a:avLst/>
          </a:prstGeom>
          <a:noFill/>
          <a:ln/>
        </p:spPr>
        <p:txBody>
          <a:bodyPr wrap="square" lIns="0" tIns="0" rIns="0" bIns="0" rtlCol="0" anchor="ctr"/>
          <a:lstStyle/>
          <a:p>
            <a:pPr marL="0" indent="0">
              <a:buNone/>
            </a:pPr>
            <a:r>
              <a:rPr lang="en-US" sz="850" b="1" dirty="0">
                <a:solidFill>
                  <a:srgbClr val="B9C7D3"/>
                </a:solidFill>
                <a:latin typeface="Aptos" pitchFamily="34" charset="0"/>
                <a:ea typeface="Aptos" pitchFamily="34" charset="-122"/>
                <a:cs typeface="Aptos" pitchFamily="34" charset="-120"/>
              </a:rPr>
              <a:t>DEFINITION</a:t>
            </a:r>
            <a:endParaRPr lang="en-US" sz="850" dirty="0"/>
          </a:p>
        </p:txBody>
      </p:sp>
      <p:sp>
        <p:nvSpPr>
          <p:cNvPr id="5" name="Text 3"/>
          <p:cNvSpPr/>
          <p:nvPr/>
        </p:nvSpPr>
        <p:spPr>
          <a:xfrm>
            <a:off x="11539728" y="6382512"/>
            <a:ext cx="320040" cy="201168"/>
          </a:xfrm>
          <a:prstGeom prst="rect">
            <a:avLst/>
          </a:prstGeom>
          <a:noFill/>
          <a:ln/>
        </p:spPr>
        <p:txBody>
          <a:bodyPr wrap="square" lIns="0" tIns="0" rIns="0" bIns="0" rtlCol="0" anchor="ctr"/>
          <a:lstStyle/>
          <a:p>
            <a:pPr marL="0" indent="0" algn="r">
              <a:buNone/>
            </a:pPr>
            <a:r>
              <a:rPr lang="en-US" sz="850" b="1" dirty="0">
                <a:solidFill>
                  <a:srgbClr val="B9C7D3"/>
                </a:solidFill>
                <a:latin typeface="Aptos" pitchFamily="34" charset="0"/>
                <a:ea typeface="Aptos" pitchFamily="34" charset="-122"/>
                <a:cs typeface="Aptos" pitchFamily="34" charset="-120"/>
              </a:rPr>
              <a:t>04</a:t>
            </a:r>
            <a:endParaRPr lang="en-US" sz="850" dirty="0"/>
          </a:p>
        </p:txBody>
      </p:sp>
      <p:pic>
        <p:nvPicPr>
          <p:cNvPr id="6" name="Image 0" descr="/mnt/data/a_candid_outdoor_sports_scene_on_a_grassy_soccer_a.png"/>
          <p:cNvPicPr>
            <a:picLocks noChangeAspect="1"/>
          </p:cNvPicPr>
          <p:nvPr/>
        </p:nvPicPr>
        <p:blipFill>
          <a:blip r:embed="rId3"/>
          <a:srcRect r="-7197" b="5000"/>
          <a:stretch/>
        </p:blipFill>
        <p:spPr>
          <a:xfrm>
            <a:off x="0" y="182880"/>
            <a:ext cx="12191695" cy="6080760"/>
          </a:xfrm>
          <a:prstGeom prst="rect">
            <a:avLst/>
          </a:prstGeom>
        </p:spPr>
      </p:pic>
      <p:sp>
        <p:nvSpPr>
          <p:cNvPr id="7" name="Shape 4"/>
          <p:cNvSpPr/>
          <p:nvPr/>
        </p:nvSpPr>
        <p:spPr>
          <a:xfrm>
            <a:off x="0" y="182880"/>
            <a:ext cx="12191695" cy="6080760"/>
          </a:xfrm>
          <a:prstGeom prst="rect">
            <a:avLst/>
          </a:prstGeom>
          <a:solidFill>
            <a:srgbClr val="000000">
              <a:alpha val="0"/>
            </a:srgbClr>
          </a:solidFill>
          <a:ln w="12700">
            <a:solidFill>
              <a:srgbClr val="FFFFFF">
                <a:alpha val="10000"/>
              </a:srgbClr>
            </a:solidFill>
            <a:prstDash val="solid"/>
          </a:ln>
        </p:spPr>
        <p:txBody>
          <a:bodyPr/>
          <a:lstStyle/>
          <a:p>
            <a:endParaRPr lang="en-US"/>
          </a:p>
        </p:txBody>
      </p:sp>
      <p:sp>
        <p:nvSpPr>
          <p:cNvPr id="8" name="Shape 5"/>
          <p:cNvSpPr/>
          <p:nvPr/>
        </p:nvSpPr>
        <p:spPr>
          <a:xfrm>
            <a:off x="0" y="0"/>
            <a:ext cx="12191695" cy="6858000"/>
          </a:xfrm>
          <a:prstGeom prst="rect">
            <a:avLst/>
          </a:prstGeom>
          <a:solidFill>
            <a:srgbClr val="000000">
              <a:alpha val="48000"/>
            </a:srgbClr>
          </a:solidFill>
          <a:ln w="12700">
            <a:solidFill>
              <a:srgbClr val="000000">
                <a:alpha val="0"/>
              </a:srgbClr>
            </a:solidFill>
            <a:prstDash val="solid"/>
          </a:ln>
        </p:spPr>
        <p:txBody>
          <a:bodyPr/>
          <a:lstStyle/>
          <a:p>
            <a:endParaRPr lang="en-US" dirty="0"/>
          </a:p>
        </p:txBody>
      </p:sp>
      <p:sp>
        <p:nvSpPr>
          <p:cNvPr id="9" name="Text 6"/>
          <p:cNvSpPr/>
          <p:nvPr/>
        </p:nvSpPr>
        <p:spPr>
          <a:xfrm>
            <a:off x="685800" y="594360"/>
            <a:ext cx="3657600" cy="201168"/>
          </a:xfrm>
          <a:prstGeom prst="rect">
            <a:avLst/>
          </a:prstGeom>
          <a:noFill/>
          <a:ln/>
        </p:spPr>
        <p:txBody>
          <a:bodyPr wrap="square" lIns="0" tIns="0" rIns="0" bIns="0" rtlCol="0" anchor="ctr"/>
          <a:lstStyle/>
          <a:p>
            <a:pPr marL="0" indent="0">
              <a:buNone/>
            </a:pPr>
            <a:endParaRPr lang="en-US" sz="850" dirty="0"/>
          </a:p>
        </p:txBody>
      </p:sp>
      <p:sp>
        <p:nvSpPr>
          <p:cNvPr id="10" name="Text 7"/>
          <p:cNvSpPr/>
          <p:nvPr/>
        </p:nvSpPr>
        <p:spPr>
          <a:xfrm>
            <a:off x="658368" y="1078992"/>
            <a:ext cx="10881360" cy="1600200"/>
          </a:xfrm>
          <a:prstGeom prst="rect">
            <a:avLst/>
          </a:prstGeom>
          <a:noFill/>
          <a:ln/>
        </p:spPr>
        <p:txBody>
          <a:bodyPr wrap="square" lIns="254" tIns="254" rIns="254" bIns="254" rtlCol="0" anchor="ctr">
            <a:normAutofit lnSpcReduction="10000"/>
          </a:bodyPr>
          <a:lstStyle/>
          <a:p>
            <a:pPr marL="0" indent="0">
              <a:buNone/>
            </a:pPr>
            <a:r>
              <a:rPr lang="en-US" sz="3800" b="1" dirty="0">
                <a:solidFill>
                  <a:srgbClr val="F7FAFC"/>
                </a:solidFill>
                <a:latin typeface="Aptos Display" pitchFamily="34" charset="0"/>
                <a:ea typeface="Aptos Display" pitchFamily="34" charset="-122"/>
                <a:cs typeface="Aptos Display" pitchFamily="34" charset="-120"/>
              </a:rPr>
              <a:t>REDs is what happens when training demands repeatedly exceed the energy left for normal body function.</a:t>
            </a:r>
            <a:endParaRPr lang="en-US" sz="3800" dirty="0"/>
          </a:p>
        </p:txBody>
      </p:sp>
      <p:sp>
        <p:nvSpPr>
          <p:cNvPr id="11" name="Text 8"/>
          <p:cNvSpPr/>
          <p:nvPr/>
        </p:nvSpPr>
        <p:spPr>
          <a:xfrm>
            <a:off x="713232" y="2971800"/>
            <a:ext cx="9052560" cy="712694"/>
          </a:xfrm>
          <a:prstGeom prst="rect">
            <a:avLst/>
          </a:prstGeom>
          <a:noFill/>
          <a:ln/>
        </p:spPr>
        <p:txBody>
          <a:bodyPr wrap="square" lIns="0" tIns="0" rIns="0" bIns="0" rtlCol="0" anchor="ctr">
            <a:normAutofit fontScale="85000" lnSpcReduction="10000"/>
          </a:bodyPr>
          <a:lstStyle/>
          <a:p>
            <a:pPr marL="0" indent="0">
              <a:buNone/>
            </a:pPr>
            <a:r>
              <a:rPr lang="en-US" sz="2800" dirty="0">
                <a:solidFill>
                  <a:srgbClr val="B9C7D3"/>
                </a:solidFill>
                <a:latin typeface="Aptos" pitchFamily="34" charset="0"/>
                <a:ea typeface="Aptos" pitchFamily="34" charset="-122"/>
                <a:cs typeface="Aptos" pitchFamily="34" charset="-120"/>
              </a:rPr>
              <a:t>It can affect females, males, adolescents, adults, para-athletes, endurance athletes, weight-class athletes, and team-sport athletes.</a:t>
            </a:r>
            <a:endParaRPr lang="en-US" sz="2800" dirty="0"/>
          </a:p>
        </p:txBody>
      </p:sp>
      <p:sp>
        <p:nvSpPr>
          <p:cNvPr id="12" name="Shape 9"/>
          <p:cNvSpPr/>
          <p:nvPr/>
        </p:nvSpPr>
        <p:spPr>
          <a:xfrm>
            <a:off x="731520" y="3961348"/>
            <a:ext cx="3063240" cy="546643"/>
          </a:xfrm>
          <a:prstGeom prst="roundRect">
            <a:avLst>
              <a:gd name="adj" fmla="val 22222"/>
            </a:avLst>
          </a:prstGeom>
          <a:solidFill>
            <a:srgbClr val="FF3B30"/>
          </a:solidFill>
          <a:ln w="12700">
            <a:solidFill>
              <a:srgbClr val="FF3B30">
                <a:alpha val="0"/>
              </a:srgbClr>
            </a:solidFill>
            <a:prstDash val="solid"/>
          </a:ln>
        </p:spPr>
        <p:txBody>
          <a:bodyPr/>
          <a:lstStyle/>
          <a:p>
            <a:endParaRPr lang="en-US"/>
          </a:p>
        </p:txBody>
      </p:sp>
      <p:sp>
        <p:nvSpPr>
          <p:cNvPr id="13" name="Text 10"/>
          <p:cNvSpPr/>
          <p:nvPr/>
        </p:nvSpPr>
        <p:spPr>
          <a:xfrm>
            <a:off x="804672" y="3961347"/>
            <a:ext cx="2916936" cy="546643"/>
          </a:xfrm>
          <a:prstGeom prst="rect">
            <a:avLst/>
          </a:prstGeom>
          <a:noFill/>
          <a:ln/>
        </p:spPr>
        <p:txBody>
          <a:bodyPr wrap="square" lIns="0" tIns="0" rIns="0" bIns="0" rtlCol="0" anchor="ctr"/>
          <a:lstStyle/>
          <a:p>
            <a:pPr marL="0" indent="0" algn="ctr">
              <a:buNone/>
            </a:pPr>
            <a:r>
              <a:rPr lang="en-US" sz="1500" b="1" dirty="0">
                <a:solidFill>
                  <a:srgbClr val="FFFFFF"/>
                </a:solidFill>
                <a:latin typeface="Aptos" pitchFamily="34" charset="0"/>
                <a:ea typeface="Aptos" pitchFamily="34" charset="-122"/>
                <a:cs typeface="Aptos" pitchFamily="34" charset="-120"/>
              </a:rPr>
              <a:t>Not “just the female athlete triad”</a:t>
            </a:r>
            <a:endParaRPr lang="en-US" sz="1500" dirty="0"/>
          </a:p>
        </p:txBody>
      </p:sp>
      <p:sp>
        <p:nvSpPr>
          <p:cNvPr id="14" name="Shape 11"/>
          <p:cNvSpPr/>
          <p:nvPr/>
        </p:nvSpPr>
        <p:spPr>
          <a:xfrm>
            <a:off x="4023360" y="3977640"/>
            <a:ext cx="2331720" cy="546642"/>
          </a:xfrm>
          <a:prstGeom prst="roundRect">
            <a:avLst>
              <a:gd name="adj" fmla="val 22222"/>
            </a:avLst>
          </a:prstGeom>
          <a:solidFill>
            <a:srgbClr val="FF9F0A"/>
          </a:solidFill>
          <a:ln w="12700">
            <a:solidFill>
              <a:srgbClr val="FF9F0A">
                <a:alpha val="0"/>
              </a:srgbClr>
            </a:solidFill>
            <a:prstDash val="solid"/>
          </a:ln>
        </p:spPr>
        <p:txBody>
          <a:bodyPr/>
          <a:lstStyle/>
          <a:p>
            <a:endParaRPr lang="en-US"/>
          </a:p>
        </p:txBody>
      </p:sp>
      <p:sp>
        <p:nvSpPr>
          <p:cNvPr id="15" name="Text 12"/>
          <p:cNvSpPr/>
          <p:nvPr/>
        </p:nvSpPr>
        <p:spPr>
          <a:xfrm>
            <a:off x="4096512" y="3977639"/>
            <a:ext cx="2185416" cy="530351"/>
          </a:xfrm>
          <a:prstGeom prst="rect">
            <a:avLst/>
          </a:prstGeom>
          <a:noFill/>
          <a:ln/>
        </p:spPr>
        <p:txBody>
          <a:bodyPr wrap="square" lIns="0" tIns="0" rIns="0" bIns="0" rtlCol="0" anchor="ctr"/>
          <a:lstStyle/>
          <a:p>
            <a:pPr marL="0" indent="0" algn="ctr">
              <a:buNone/>
            </a:pPr>
            <a:r>
              <a:rPr lang="en-US" sz="1500" b="1" dirty="0">
                <a:solidFill>
                  <a:srgbClr val="07131F"/>
                </a:solidFill>
                <a:latin typeface="Aptos" pitchFamily="34" charset="0"/>
                <a:ea typeface="Aptos" pitchFamily="34" charset="-122"/>
                <a:cs typeface="Aptos" pitchFamily="34" charset="-120"/>
              </a:rPr>
              <a:t>Not always intentional</a:t>
            </a:r>
            <a:endParaRPr lang="en-US" sz="1500" dirty="0"/>
          </a:p>
        </p:txBody>
      </p:sp>
      <p:sp>
        <p:nvSpPr>
          <p:cNvPr id="16" name="Shape 13"/>
          <p:cNvSpPr/>
          <p:nvPr/>
        </p:nvSpPr>
        <p:spPr>
          <a:xfrm>
            <a:off x="6583680" y="3977639"/>
            <a:ext cx="2880360" cy="546641"/>
          </a:xfrm>
          <a:prstGeom prst="roundRect">
            <a:avLst>
              <a:gd name="adj" fmla="val 22222"/>
            </a:avLst>
          </a:prstGeom>
          <a:solidFill>
            <a:srgbClr val="64D2FF"/>
          </a:solidFill>
          <a:ln w="12700">
            <a:solidFill>
              <a:srgbClr val="64D2FF">
                <a:alpha val="0"/>
              </a:srgbClr>
            </a:solidFill>
            <a:prstDash val="solid"/>
          </a:ln>
        </p:spPr>
        <p:txBody>
          <a:bodyPr/>
          <a:lstStyle/>
          <a:p>
            <a:endParaRPr lang="en-US"/>
          </a:p>
        </p:txBody>
      </p:sp>
      <p:sp>
        <p:nvSpPr>
          <p:cNvPr id="17" name="Text 14"/>
          <p:cNvSpPr/>
          <p:nvPr/>
        </p:nvSpPr>
        <p:spPr>
          <a:xfrm>
            <a:off x="6656832" y="3961347"/>
            <a:ext cx="2734056" cy="546643"/>
          </a:xfrm>
          <a:prstGeom prst="rect">
            <a:avLst/>
          </a:prstGeom>
          <a:noFill/>
          <a:ln/>
        </p:spPr>
        <p:txBody>
          <a:bodyPr wrap="square" lIns="0" tIns="0" rIns="0" bIns="0" rtlCol="0" anchor="ctr"/>
          <a:lstStyle/>
          <a:p>
            <a:pPr marL="0" indent="0" algn="ctr">
              <a:buNone/>
            </a:pPr>
            <a:r>
              <a:rPr lang="en-US" sz="1500" b="1" dirty="0">
                <a:solidFill>
                  <a:srgbClr val="07131F"/>
                </a:solidFill>
                <a:latin typeface="Aptos" pitchFamily="34" charset="0"/>
                <a:ea typeface="Aptos" pitchFamily="34" charset="-122"/>
                <a:cs typeface="Aptos" pitchFamily="34" charset="-120"/>
              </a:rPr>
              <a:t>Not always obvious by body size</a:t>
            </a:r>
            <a:endParaRPr lang="en-US" sz="1500" dirty="0"/>
          </a:p>
        </p:txBody>
      </p:sp>
      <p:sp>
        <p:nvSpPr>
          <p:cNvPr id="18" name="Text 15"/>
          <p:cNvSpPr/>
          <p:nvPr/>
        </p:nvSpPr>
        <p:spPr>
          <a:xfrm>
            <a:off x="731520" y="5029200"/>
            <a:ext cx="8046720" cy="411480"/>
          </a:xfrm>
          <a:prstGeom prst="rect">
            <a:avLst/>
          </a:prstGeom>
          <a:noFill/>
          <a:ln/>
        </p:spPr>
        <p:txBody>
          <a:bodyPr wrap="square" lIns="0" tIns="0" rIns="0" bIns="0" rtlCol="0" anchor="ctr"/>
          <a:lstStyle/>
          <a:p>
            <a:pPr marL="0" indent="0">
              <a:buNone/>
            </a:pPr>
            <a:endParaRPr lang="en-US" sz="2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7131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FF3B30"/>
          </a:solidFill>
          <a:ln w="12700">
            <a:solidFill>
              <a:srgbClr val="FF3B30">
                <a:alpha val="0"/>
              </a:srgbClr>
            </a:solidFill>
            <a:prstDash val="solid"/>
          </a:ln>
        </p:spPr>
        <p:txBody>
          <a:bodyPr/>
          <a:lstStyle/>
          <a:p>
            <a:endParaRPr lang="en-US"/>
          </a:p>
        </p:txBody>
      </p:sp>
      <p:sp>
        <p:nvSpPr>
          <p:cNvPr id="3" name="Shape 1"/>
          <p:cNvSpPr/>
          <p:nvPr/>
        </p:nvSpPr>
        <p:spPr>
          <a:xfrm>
            <a:off x="0" y="6784848"/>
            <a:ext cx="12191695" cy="73152"/>
          </a:xfrm>
          <a:prstGeom prst="rect">
            <a:avLst/>
          </a:prstGeom>
          <a:solidFill>
            <a:srgbClr val="64D2FF">
              <a:alpha val="65000"/>
            </a:srgbClr>
          </a:solidFill>
          <a:ln w="12700">
            <a:solidFill>
              <a:srgbClr val="64D2FF">
                <a:alpha val="0"/>
              </a:srgbClr>
            </a:solidFill>
            <a:prstDash val="solid"/>
          </a:ln>
        </p:spPr>
        <p:txBody>
          <a:bodyPr/>
          <a:lstStyle/>
          <a:p>
            <a:endParaRPr lang="en-US"/>
          </a:p>
        </p:txBody>
      </p:sp>
      <p:sp>
        <p:nvSpPr>
          <p:cNvPr id="4" name="Text 2"/>
          <p:cNvSpPr/>
          <p:nvPr/>
        </p:nvSpPr>
        <p:spPr>
          <a:xfrm>
            <a:off x="411480" y="6428232"/>
            <a:ext cx="4572000" cy="201168"/>
          </a:xfrm>
          <a:prstGeom prst="rect">
            <a:avLst/>
          </a:prstGeom>
          <a:noFill/>
          <a:ln/>
        </p:spPr>
        <p:txBody>
          <a:bodyPr wrap="square" lIns="0" tIns="0" rIns="0" bIns="0" rtlCol="0" anchor="ctr"/>
          <a:lstStyle/>
          <a:p>
            <a:pPr marL="0" indent="0">
              <a:buNone/>
            </a:pPr>
            <a:endParaRPr lang="en-US" sz="850" dirty="0"/>
          </a:p>
        </p:txBody>
      </p:sp>
      <p:sp>
        <p:nvSpPr>
          <p:cNvPr id="5" name="Text 3"/>
          <p:cNvSpPr/>
          <p:nvPr/>
        </p:nvSpPr>
        <p:spPr>
          <a:xfrm>
            <a:off x="11539728" y="6382512"/>
            <a:ext cx="320040" cy="201168"/>
          </a:xfrm>
          <a:prstGeom prst="rect">
            <a:avLst/>
          </a:prstGeom>
          <a:noFill/>
          <a:ln/>
        </p:spPr>
        <p:txBody>
          <a:bodyPr wrap="square" lIns="0" tIns="0" rIns="0" bIns="0" rtlCol="0" anchor="ctr"/>
          <a:lstStyle/>
          <a:p>
            <a:pPr marL="0" indent="0" algn="r">
              <a:buNone/>
            </a:pPr>
            <a:r>
              <a:rPr lang="en-US" sz="850" b="1" dirty="0">
                <a:solidFill>
                  <a:srgbClr val="B9C7D3"/>
                </a:solidFill>
                <a:latin typeface="Aptos" pitchFamily="34" charset="0"/>
                <a:ea typeface="Aptos" pitchFamily="34" charset="-122"/>
                <a:cs typeface="Aptos" pitchFamily="34" charset="-120"/>
              </a:rPr>
              <a:t>05</a:t>
            </a:r>
            <a:endParaRPr lang="en-US" sz="850" dirty="0"/>
          </a:p>
        </p:txBody>
      </p:sp>
      <p:sp>
        <p:nvSpPr>
          <p:cNvPr id="6" name="Text 4"/>
          <p:cNvSpPr/>
          <p:nvPr/>
        </p:nvSpPr>
        <p:spPr>
          <a:xfrm>
            <a:off x="502920" y="411480"/>
            <a:ext cx="10972800" cy="566928"/>
          </a:xfrm>
          <a:prstGeom prst="rect">
            <a:avLst/>
          </a:prstGeom>
          <a:noFill/>
          <a:ln/>
        </p:spPr>
        <p:txBody>
          <a:bodyPr wrap="square" lIns="0" tIns="0" rIns="0" bIns="0" rtlCol="0" anchor="ctr">
            <a:normAutofit/>
          </a:bodyPr>
          <a:lstStyle/>
          <a:p>
            <a:pPr marL="0" indent="0">
              <a:buNone/>
            </a:pPr>
            <a:r>
              <a:rPr lang="en-US" sz="3500" b="1" dirty="0">
                <a:solidFill>
                  <a:srgbClr val="F7FAFC"/>
                </a:solidFill>
                <a:latin typeface="Aptos Display" pitchFamily="34" charset="0"/>
                <a:ea typeface="Aptos Display" pitchFamily="34" charset="-122"/>
                <a:cs typeface="Aptos Display" pitchFamily="34" charset="-120"/>
              </a:rPr>
              <a:t>Low Energy Availability: the math behind the syndrome</a:t>
            </a:r>
            <a:endParaRPr lang="en-US" sz="3500" dirty="0"/>
          </a:p>
        </p:txBody>
      </p:sp>
      <p:sp>
        <p:nvSpPr>
          <p:cNvPr id="7" name="Text 5"/>
          <p:cNvSpPr/>
          <p:nvPr/>
        </p:nvSpPr>
        <p:spPr>
          <a:xfrm>
            <a:off x="502920" y="1051560"/>
            <a:ext cx="10972800" cy="320040"/>
          </a:xfrm>
          <a:prstGeom prst="rect">
            <a:avLst/>
          </a:prstGeom>
          <a:noFill/>
          <a:ln/>
        </p:spPr>
        <p:txBody>
          <a:bodyPr wrap="square" lIns="0" tIns="0" rIns="0" bIns="0" rtlCol="0" anchor="ctr">
            <a:normAutofit fontScale="92500" lnSpcReduction="10000"/>
          </a:bodyPr>
          <a:lstStyle/>
          <a:p>
            <a:pPr marL="0" indent="0">
              <a:buNone/>
            </a:pPr>
            <a:r>
              <a:rPr lang="en-US" sz="2400" dirty="0">
                <a:solidFill>
                  <a:srgbClr val="B9C7D3"/>
                </a:solidFill>
                <a:latin typeface="Aptos" pitchFamily="34" charset="0"/>
                <a:ea typeface="Aptos" pitchFamily="34" charset="-122"/>
                <a:cs typeface="Aptos" pitchFamily="34" charset="-120"/>
              </a:rPr>
              <a:t>The body does not care whether the deficit was intentional.</a:t>
            </a:r>
            <a:endParaRPr lang="en-US" sz="2400" dirty="0"/>
          </a:p>
        </p:txBody>
      </p:sp>
      <p:sp>
        <p:nvSpPr>
          <p:cNvPr id="8" name="Text 6"/>
          <p:cNvSpPr/>
          <p:nvPr/>
        </p:nvSpPr>
        <p:spPr>
          <a:xfrm>
            <a:off x="868680" y="1828800"/>
            <a:ext cx="1828800" cy="320040"/>
          </a:xfrm>
          <a:prstGeom prst="rect">
            <a:avLst/>
          </a:prstGeom>
          <a:noFill/>
          <a:ln/>
        </p:spPr>
        <p:txBody>
          <a:bodyPr wrap="square" lIns="0" tIns="0" rIns="0" bIns="0" rtlCol="0" anchor="ctr"/>
          <a:lstStyle/>
          <a:p>
            <a:pPr marL="0" indent="0" algn="ctr">
              <a:buNone/>
            </a:pPr>
            <a:r>
              <a:rPr lang="en-US" sz="2200" b="1" dirty="0">
                <a:solidFill>
                  <a:srgbClr val="32D74B"/>
                </a:solidFill>
                <a:latin typeface="Aptos Display" pitchFamily="34" charset="0"/>
                <a:ea typeface="Aptos Display" pitchFamily="34" charset="-122"/>
                <a:cs typeface="Aptos Display" pitchFamily="34" charset="-120"/>
              </a:rPr>
              <a:t>Energy in</a:t>
            </a:r>
            <a:endParaRPr lang="en-US" sz="2200" dirty="0"/>
          </a:p>
        </p:txBody>
      </p:sp>
      <p:sp>
        <p:nvSpPr>
          <p:cNvPr id="9" name="Text 7"/>
          <p:cNvSpPr/>
          <p:nvPr/>
        </p:nvSpPr>
        <p:spPr>
          <a:xfrm>
            <a:off x="2871216" y="1773936"/>
            <a:ext cx="365760" cy="365760"/>
          </a:xfrm>
          <a:prstGeom prst="rect">
            <a:avLst/>
          </a:prstGeom>
          <a:noFill/>
          <a:ln/>
        </p:spPr>
        <p:txBody>
          <a:bodyPr wrap="square" lIns="0" tIns="0" rIns="0" bIns="0" rtlCol="0" anchor="ctr"/>
          <a:lstStyle/>
          <a:p>
            <a:pPr marL="0" indent="0" algn="ctr">
              <a:buNone/>
            </a:pPr>
            <a:r>
              <a:rPr lang="en-US" sz="3400" b="1" dirty="0">
                <a:solidFill>
                  <a:srgbClr val="F7FAFC"/>
                </a:solidFill>
                <a:latin typeface="Aptos Display" pitchFamily="34" charset="0"/>
                <a:ea typeface="Aptos Display" pitchFamily="34" charset="-122"/>
                <a:cs typeface="Aptos Display" pitchFamily="34" charset="-120"/>
              </a:rPr>
              <a:t>-</a:t>
            </a:r>
            <a:endParaRPr lang="en-US" sz="3400" dirty="0"/>
          </a:p>
        </p:txBody>
      </p:sp>
      <p:sp>
        <p:nvSpPr>
          <p:cNvPr id="10" name="Text 8"/>
          <p:cNvSpPr/>
          <p:nvPr/>
        </p:nvSpPr>
        <p:spPr>
          <a:xfrm>
            <a:off x="3493008" y="1828800"/>
            <a:ext cx="2057400" cy="320040"/>
          </a:xfrm>
          <a:prstGeom prst="rect">
            <a:avLst/>
          </a:prstGeom>
          <a:noFill/>
          <a:ln/>
        </p:spPr>
        <p:txBody>
          <a:bodyPr wrap="square" lIns="0" tIns="0" rIns="0" bIns="0" rtlCol="0" anchor="ctr"/>
          <a:lstStyle/>
          <a:p>
            <a:pPr marL="0" indent="0" algn="ctr">
              <a:buNone/>
            </a:pPr>
            <a:r>
              <a:rPr lang="en-US" sz="2200" b="1" dirty="0">
                <a:solidFill>
                  <a:srgbClr val="FF3B30"/>
                </a:solidFill>
                <a:latin typeface="Aptos Display" pitchFamily="34" charset="0"/>
                <a:ea typeface="Aptos Display" pitchFamily="34" charset="-122"/>
                <a:cs typeface="Aptos Display" pitchFamily="34" charset="-120"/>
              </a:rPr>
              <a:t>Exercise cost</a:t>
            </a:r>
            <a:endParaRPr lang="en-US" sz="2200" dirty="0"/>
          </a:p>
        </p:txBody>
      </p:sp>
      <p:sp>
        <p:nvSpPr>
          <p:cNvPr id="11" name="Text 9"/>
          <p:cNvSpPr/>
          <p:nvPr/>
        </p:nvSpPr>
        <p:spPr>
          <a:xfrm>
            <a:off x="5806440" y="1773936"/>
            <a:ext cx="365760" cy="365760"/>
          </a:xfrm>
          <a:prstGeom prst="rect">
            <a:avLst/>
          </a:prstGeom>
          <a:noFill/>
          <a:ln/>
        </p:spPr>
        <p:txBody>
          <a:bodyPr wrap="square" lIns="0" tIns="0" rIns="0" bIns="0" rtlCol="0" anchor="ctr"/>
          <a:lstStyle/>
          <a:p>
            <a:pPr marL="0" indent="0" algn="ctr">
              <a:buNone/>
            </a:pPr>
            <a:r>
              <a:rPr lang="en-US" sz="3400" b="1" dirty="0">
                <a:solidFill>
                  <a:srgbClr val="F7FAFC"/>
                </a:solidFill>
                <a:latin typeface="Aptos Display" pitchFamily="34" charset="0"/>
                <a:ea typeface="Aptos Display" pitchFamily="34" charset="-122"/>
                <a:cs typeface="Aptos Display" pitchFamily="34" charset="-120"/>
              </a:rPr>
              <a:t>=</a:t>
            </a:r>
            <a:endParaRPr lang="en-US" sz="3400" dirty="0"/>
          </a:p>
        </p:txBody>
      </p:sp>
      <p:sp>
        <p:nvSpPr>
          <p:cNvPr id="12" name="Text 10"/>
          <p:cNvSpPr/>
          <p:nvPr/>
        </p:nvSpPr>
        <p:spPr>
          <a:xfrm>
            <a:off x="6446520" y="1783080"/>
            <a:ext cx="2834640" cy="411480"/>
          </a:xfrm>
          <a:prstGeom prst="rect">
            <a:avLst/>
          </a:prstGeom>
          <a:noFill/>
          <a:ln/>
        </p:spPr>
        <p:txBody>
          <a:bodyPr wrap="square" lIns="0" tIns="0" rIns="0" bIns="0" rtlCol="0" anchor="ctr"/>
          <a:lstStyle/>
          <a:p>
            <a:pPr marL="0" indent="0" algn="ctr">
              <a:buNone/>
            </a:pPr>
            <a:r>
              <a:rPr lang="en-US" sz="2400" b="1" dirty="0">
                <a:solidFill>
                  <a:srgbClr val="64D2FF"/>
                </a:solidFill>
                <a:latin typeface="Aptos Display" pitchFamily="34" charset="0"/>
                <a:ea typeface="Aptos Display" pitchFamily="34" charset="-122"/>
                <a:cs typeface="Aptos Display" pitchFamily="34" charset="-120"/>
              </a:rPr>
              <a:t>Energy left for life</a:t>
            </a:r>
            <a:endParaRPr lang="en-US" sz="2400" dirty="0"/>
          </a:p>
        </p:txBody>
      </p:sp>
      <p:sp>
        <p:nvSpPr>
          <p:cNvPr id="13" name="Text 11"/>
          <p:cNvSpPr/>
          <p:nvPr/>
        </p:nvSpPr>
        <p:spPr>
          <a:xfrm>
            <a:off x="9418320" y="1856232"/>
            <a:ext cx="2011680" cy="292608"/>
          </a:xfrm>
          <a:prstGeom prst="rect">
            <a:avLst/>
          </a:prstGeom>
          <a:noFill/>
          <a:ln/>
        </p:spPr>
        <p:txBody>
          <a:bodyPr wrap="square" lIns="0" tIns="0" rIns="0" bIns="0" rtlCol="0" anchor="ctr"/>
          <a:lstStyle/>
          <a:p>
            <a:pPr marL="0" indent="0">
              <a:buNone/>
            </a:pPr>
            <a:r>
              <a:rPr lang="en-US" sz="1700" dirty="0">
                <a:solidFill>
                  <a:srgbClr val="B9C7D3"/>
                </a:solidFill>
                <a:latin typeface="Aptos" pitchFamily="34" charset="0"/>
                <a:ea typeface="Aptos" pitchFamily="34" charset="-122"/>
                <a:cs typeface="Aptos" pitchFamily="34" charset="-120"/>
              </a:rPr>
              <a:t>/ kg fat-free mass</a:t>
            </a:r>
            <a:endParaRPr lang="en-US" sz="1700" dirty="0"/>
          </a:p>
        </p:txBody>
      </p:sp>
      <p:sp>
        <p:nvSpPr>
          <p:cNvPr id="14" name="Shape 12"/>
          <p:cNvSpPr/>
          <p:nvPr/>
        </p:nvSpPr>
        <p:spPr>
          <a:xfrm>
            <a:off x="841248" y="2788920"/>
            <a:ext cx="10515600" cy="530352"/>
          </a:xfrm>
          <a:prstGeom prst="roundRect">
            <a:avLst>
              <a:gd name="adj" fmla="val 20690"/>
            </a:avLst>
          </a:prstGeom>
          <a:solidFill>
            <a:srgbClr val="1E3347"/>
          </a:solidFill>
          <a:ln w="12700">
            <a:solidFill>
              <a:srgbClr val="1E3347">
                <a:alpha val="0"/>
              </a:srgbClr>
            </a:solidFill>
            <a:prstDash val="solid"/>
          </a:ln>
        </p:spPr>
        <p:txBody>
          <a:bodyPr/>
          <a:lstStyle/>
          <a:p>
            <a:endParaRPr lang="en-US"/>
          </a:p>
        </p:txBody>
      </p:sp>
      <p:sp>
        <p:nvSpPr>
          <p:cNvPr id="15" name="Shape 13"/>
          <p:cNvSpPr/>
          <p:nvPr/>
        </p:nvSpPr>
        <p:spPr>
          <a:xfrm>
            <a:off x="841248" y="2788920"/>
            <a:ext cx="2011680" cy="530352"/>
          </a:xfrm>
          <a:prstGeom prst="roundRect">
            <a:avLst>
              <a:gd name="adj" fmla="val 20690"/>
            </a:avLst>
          </a:prstGeom>
          <a:solidFill>
            <a:srgbClr val="FF3B30"/>
          </a:solidFill>
          <a:ln w="12700">
            <a:solidFill>
              <a:srgbClr val="FF3B30">
                <a:alpha val="0"/>
              </a:srgbClr>
            </a:solidFill>
            <a:prstDash val="solid"/>
          </a:ln>
        </p:spPr>
        <p:txBody>
          <a:bodyPr/>
          <a:lstStyle/>
          <a:p>
            <a:endParaRPr lang="en-US"/>
          </a:p>
        </p:txBody>
      </p:sp>
      <p:sp>
        <p:nvSpPr>
          <p:cNvPr id="16" name="Shape 14"/>
          <p:cNvSpPr/>
          <p:nvPr/>
        </p:nvSpPr>
        <p:spPr>
          <a:xfrm>
            <a:off x="2852928" y="2788920"/>
            <a:ext cx="2194560" cy="530352"/>
          </a:xfrm>
          <a:prstGeom prst="rect">
            <a:avLst/>
          </a:prstGeom>
          <a:solidFill>
            <a:srgbClr val="FF9F0A"/>
          </a:solidFill>
          <a:ln w="12700">
            <a:solidFill>
              <a:srgbClr val="FF9F0A">
                <a:alpha val="0"/>
              </a:srgbClr>
            </a:solidFill>
            <a:prstDash val="solid"/>
          </a:ln>
        </p:spPr>
        <p:txBody>
          <a:bodyPr/>
          <a:lstStyle/>
          <a:p>
            <a:endParaRPr lang="en-US"/>
          </a:p>
        </p:txBody>
      </p:sp>
      <p:sp>
        <p:nvSpPr>
          <p:cNvPr id="17" name="Shape 15"/>
          <p:cNvSpPr/>
          <p:nvPr/>
        </p:nvSpPr>
        <p:spPr>
          <a:xfrm>
            <a:off x="5047488" y="2788920"/>
            <a:ext cx="2377440" cy="530352"/>
          </a:xfrm>
          <a:prstGeom prst="rect">
            <a:avLst/>
          </a:prstGeom>
          <a:solidFill>
            <a:srgbClr val="FFD60A"/>
          </a:solidFill>
          <a:ln w="12700">
            <a:solidFill>
              <a:srgbClr val="FFD60A">
                <a:alpha val="0"/>
              </a:srgbClr>
            </a:solidFill>
            <a:prstDash val="solid"/>
          </a:ln>
        </p:spPr>
        <p:txBody>
          <a:bodyPr/>
          <a:lstStyle/>
          <a:p>
            <a:endParaRPr lang="en-US"/>
          </a:p>
        </p:txBody>
      </p:sp>
      <p:sp>
        <p:nvSpPr>
          <p:cNvPr id="18" name="Shape 16"/>
          <p:cNvSpPr/>
          <p:nvPr/>
        </p:nvSpPr>
        <p:spPr>
          <a:xfrm>
            <a:off x="7424928" y="2788920"/>
            <a:ext cx="3931920" cy="530352"/>
          </a:xfrm>
          <a:prstGeom prst="roundRect">
            <a:avLst>
              <a:gd name="adj" fmla="val 20690"/>
            </a:avLst>
          </a:prstGeom>
          <a:solidFill>
            <a:srgbClr val="32D74B"/>
          </a:solidFill>
          <a:ln w="12700">
            <a:solidFill>
              <a:srgbClr val="32D74B">
                <a:alpha val="0"/>
              </a:srgbClr>
            </a:solidFill>
            <a:prstDash val="solid"/>
          </a:ln>
        </p:spPr>
        <p:txBody>
          <a:bodyPr/>
          <a:lstStyle/>
          <a:p>
            <a:endParaRPr lang="en-US"/>
          </a:p>
        </p:txBody>
      </p:sp>
      <p:sp>
        <p:nvSpPr>
          <p:cNvPr id="19" name="Text 17"/>
          <p:cNvSpPr/>
          <p:nvPr/>
        </p:nvSpPr>
        <p:spPr>
          <a:xfrm>
            <a:off x="841248" y="3511296"/>
            <a:ext cx="2377440" cy="411480"/>
          </a:xfrm>
          <a:prstGeom prst="rect">
            <a:avLst/>
          </a:prstGeom>
          <a:noFill/>
          <a:ln/>
        </p:spPr>
        <p:txBody>
          <a:bodyPr wrap="square" lIns="0" tIns="0" rIns="0" bIns="0" rtlCol="0" anchor="ctr"/>
          <a:lstStyle/>
          <a:p>
            <a:pPr marL="0" indent="0" algn="ctr">
              <a:buNone/>
            </a:pPr>
            <a:r>
              <a:rPr lang="en-US" b="1" dirty="0">
                <a:solidFill>
                  <a:srgbClr val="FF3B30"/>
                </a:solidFill>
                <a:latin typeface="Aptos" pitchFamily="34" charset="0"/>
                <a:ea typeface="Aptos" pitchFamily="34" charset="-122"/>
                <a:cs typeface="Aptos" pitchFamily="34" charset="-120"/>
              </a:rPr>
              <a:t>problematic LEA</a:t>
            </a:r>
            <a:endParaRPr lang="en-US" dirty="0"/>
          </a:p>
        </p:txBody>
      </p:sp>
      <p:sp>
        <p:nvSpPr>
          <p:cNvPr id="20" name="Text 18"/>
          <p:cNvSpPr/>
          <p:nvPr/>
        </p:nvSpPr>
        <p:spPr>
          <a:xfrm>
            <a:off x="3429000" y="3511296"/>
            <a:ext cx="1280160" cy="457200"/>
          </a:xfrm>
          <a:prstGeom prst="rect">
            <a:avLst/>
          </a:prstGeom>
          <a:noFill/>
          <a:ln/>
        </p:spPr>
        <p:txBody>
          <a:bodyPr wrap="square" lIns="0" tIns="0" rIns="0" bIns="0" rtlCol="0" anchor="ctr"/>
          <a:lstStyle/>
          <a:p>
            <a:pPr marL="0" indent="0" algn="ctr">
              <a:buNone/>
            </a:pPr>
            <a:r>
              <a:rPr lang="en-US" sz="1600" b="1" dirty="0">
                <a:solidFill>
                  <a:srgbClr val="FF9F0A"/>
                </a:solidFill>
                <a:latin typeface="Aptos" pitchFamily="34" charset="0"/>
                <a:ea typeface="Aptos" pitchFamily="34" charset="-122"/>
                <a:cs typeface="Aptos" pitchFamily="34" charset="-120"/>
              </a:rPr>
              <a:t>borderline</a:t>
            </a:r>
            <a:endParaRPr lang="en-US" sz="1600" dirty="0"/>
          </a:p>
        </p:txBody>
      </p:sp>
      <p:sp>
        <p:nvSpPr>
          <p:cNvPr id="21" name="Text 19"/>
          <p:cNvSpPr/>
          <p:nvPr/>
        </p:nvSpPr>
        <p:spPr>
          <a:xfrm>
            <a:off x="7726680" y="3511296"/>
            <a:ext cx="3017520" cy="475488"/>
          </a:xfrm>
          <a:prstGeom prst="rect">
            <a:avLst/>
          </a:prstGeom>
          <a:noFill/>
          <a:ln/>
        </p:spPr>
        <p:txBody>
          <a:bodyPr wrap="square" lIns="0" tIns="0" rIns="0" bIns="0" rtlCol="0" anchor="ctr"/>
          <a:lstStyle/>
          <a:p>
            <a:pPr marL="0" indent="0" algn="ctr">
              <a:buNone/>
            </a:pPr>
            <a:r>
              <a:rPr lang="en-US" sz="1600" b="1" dirty="0">
                <a:solidFill>
                  <a:srgbClr val="32D74B"/>
                </a:solidFill>
                <a:latin typeface="Aptos" pitchFamily="34" charset="0"/>
                <a:ea typeface="Aptos" pitchFamily="34" charset="-122"/>
                <a:cs typeface="Aptos" pitchFamily="34" charset="-120"/>
              </a:rPr>
              <a:t>adequate / resilient</a:t>
            </a:r>
            <a:endParaRPr lang="en-US" sz="1600" dirty="0"/>
          </a:p>
        </p:txBody>
      </p:sp>
      <p:sp>
        <p:nvSpPr>
          <p:cNvPr id="22" name="Shape 20"/>
          <p:cNvSpPr/>
          <p:nvPr/>
        </p:nvSpPr>
        <p:spPr>
          <a:xfrm>
            <a:off x="777240" y="4343400"/>
            <a:ext cx="3337560" cy="1188720"/>
          </a:xfrm>
          <a:prstGeom prst="roundRect">
            <a:avLst>
              <a:gd name="adj" fmla="val 9231"/>
            </a:avLst>
          </a:prstGeom>
          <a:solidFill>
            <a:srgbClr val="0F2A42"/>
          </a:solidFill>
          <a:ln w="15240">
            <a:solidFill>
              <a:srgbClr val="FF9F0A">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23" name="Shape 21"/>
          <p:cNvSpPr/>
          <p:nvPr/>
        </p:nvSpPr>
        <p:spPr>
          <a:xfrm>
            <a:off x="777240" y="4343400"/>
            <a:ext cx="64008" cy="1188720"/>
          </a:xfrm>
          <a:prstGeom prst="rect">
            <a:avLst/>
          </a:prstGeom>
          <a:solidFill>
            <a:srgbClr val="FF9F0A"/>
          </a:solidFill>
          <a:ln w="12700">
            <a:solidFill>
              <a:srgbClr val="FF9F0A">
                <a:alpha val="0"/>
              </a:srgbClr>
            </a:solidFill>
            <a:prstDash val="solid"/>
          </a:ln>
        </p:spPr>
        <p:txBody>
          <a:bodyPr/>
          <a:lstStyle/>
          <a:p>
            <a:endParaRPr lang="en-US"/>
          </a:p>
        </p:txBody>
      </p:sp>
      <p:sp>
        <p:nvSpPr>
          <p:cNvPr id="24" name="Text 22"/>
          <p:cNvSpPr/>
          <p:nvPr/>
        </p:nvSpPr>
        <p:spPr>
          <a:xfrm>
            <a:off x="978408" y="4507992"/>
            <a:ext cx="2990088" cy="310896"/>
          </a:xfrm>
          <a:prstGeom prst="rect">
            <a:avLst/>
          </a:prstGeom>
          <a:noFill/>
          <a:ln/>
        </p:spPr>
        <p:txBody>
          <a:bodyPr wrap="square" lIns="0" tIns="0" rIns="0" bIns="0" rtlCol="0" anchor="ctr">
            <a:normAutofit/>
          </a:bodyPr>
          <a:lstStyle/>
          <a:p>
            <a:pPr marL="0" indent="0">
              <a:buNone/>
            </a:pPr>
            <a:r>
              <a:rPr lang="en-US" sz="1700" b="1" dirty="0">
                <a:solidFill>
                  <a:srgbClr val="F7FAFC"/>
                </a:solidFill>
                <a:latin typeface="Aptos Display" pitchFamily="34" charset="0"/>
                <a:ea typeface="Aptos Display" pitchFamily="34" charset="-122"/>
                <a:cs typeface="Aptos Display" pitchFamily="34" charset="-120"/>
              </a:rPr>
              <a:t>Old useful number</a:t>
            </a:r>
            <a:endParaRPr lang="en-US" sz="1700" dirty="0"/>
          </a:p>
        </p:txBody>
      </p:sp>
      <p:sp>
        <p:nvSpPr>
          <p:cNvPr id="25" name="Text 23"/>
          <p:cNvSpPr/>
          <p:nvPr/>
        </p:nvSpPr>
        <p:spPr>
          <a:xfrm>
            <a:off x="978408" y="4910328"/>
            <a:ext cx="2990088" cy="502920"/>
          </a:xfrm>
          <a:prstGeom prst="rect">
            <a:avLst/>
          </a:prstGeom>
          <a:noFill/>
          <a:ln/>
        </p:spPr>
        <p:txBody>
          <a:bodyPr wrap="square" lIns="254" tIns="254" rIns="254" bIns="254" rtlCol="0" anchor="ctr">
            <a:normAutofit fontScale="92500" lnSpcReduction="10000"/>
          </a:bodyPr>
          <a:lstStyle/>
          <a:p>
            <a:pPr marL="0" indent="0">
              <a:buNone/>
            </a:pPr>
            <a:r>
              <a:rPr lang="en-US" dirty="0">
                <a:solidFill>
                  <a:srgbClr val="B9C7D3"/>
                </a:solidFill>
                <a:latin typeface="Aptos" pitchFamily="34" charset="0"/>
                <a:ea typeface="Aptos" pitchFamily="34" charset="-122"/>
                <a:cs typeface="Aptos" pitchFamily="34" charset="-120"/>
              </a:rPr>
              <a:t>&lt;30 kcal/kg FFM/day often signals risk in research settings.</a:t>
            </a:r>
            <a:endParaRPr lang="en-US" dirty="0"/>
          </a:p>
        </p:txBody>
      </p:sp>
      <p:sp>
        <p:nvSpPr>
          <p:cNvPr id="26" name="Shape 24"/>
          <p:cNvSpPr/>
          <p:nvPr/>
        </p:nvSpPr>
        <p:spPr>
          <a:xfrm>
            <a:off x="4407408" y="4343400"/>
            <a:ext cx="3337560" cy="1188720"/>
          </a:xfrm>
          <a:prstGeom prst="roundRect">
            <a:avLst>
              <a:gd name="adj" fmla="val 9231"/>
            </a:avLst>
          </a:prstGeom>
          <a:solidFill>
            <a:srgbClr val="0F2A42"/>
          </a:solidFill>
          <a:ln w="15240">
            <a:solidFill>
              <a:srgbClr val="64D2FF">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27" name="Shape 25"/>
          <p:cNvSpPr/>
          <p:nvPr/>
        </p:nvSpPr>
        <p:spPr>
          <a:xfrm>
            <a:off x="4407408" y="4343400"/>
            <a:ext cx="64008" cy="1188720"/>
          </a:xfrm>
          <a:prstGeom prst="rect">
            <a:avLst/>
          </a:prstGeom>
          <a:solidFill>
            <a:srgbClr val="64D2FF"/>
          </a:solidFill>
          <a:ln w="12700">
            <a:solidFill>
              <a:srgbClr val="64D2FF">
                <a:alpha val="0"/>
              </a:srgbClr>
            </a:solidFill>
            <a:prstDash val="solid"/>
          </a:ln>
        </p:spPr>
        <p:txBody>
          <a:bodyPr/>
          <a:lstStyle/>
          <a:p>
            <a:endParaRPr lang="en-US"/>
          </a:p>
        </p:txBody>
      </p:sp>
      <p:sp>
        <p:nvSpPr>
          <p:cNvPr id="28" name="Text 26"/>
          <p:cNvSpPr/>
          <p:nvPr/>
        </p:nvSpPr>
        <p:spPr>
          <a:xfrm>
            <a:off x="4608576" y="4507992"/>
            <a:ext cx="2990088" cy="310896"/>
          </a:xfrm>
          <a:prstGeom prst="rect">
            <a:avLst/>
          </a:prstGeom>
          <a:noFill/>
          <a:ln/>
        </p:spPr>
        <p:txBody>
          <a:bodyPr wrap="square" lIns="0" tIns="0" rIns="0" bIns="0" rtlCol="0" anchor="ctr">
            <a:normAutofit/>
          </a:bodyPr>
          <a:lstStyle/>
          <a:p>
            <a:pPr marL="0" indent="0">
              <a:buNone/>
            </a:pPr>
            <a:r>
              <a:rPr lang="en-US" sz="1700" b="1" dirty="0">
                <a:solidFill>
                  <a:srgbClr val="F7FAFC"/>
                </a:solidFill>
                <a:latin typeface="Aptos Display" pitchFamily="34" charset="0"/>
                <a:ea typeface="Aptos Display" pitchFamily="34" charset="-122"/>
                <a:cs typeface="Aptos Display" pitchFamily="34" charset="-120"/>
              </a:rPr>
              <a:t>Better 2023 message</a:t>
            </a:r>
            <a:endParaRPr lang="en-US" sz="1700" dirty="0"/>
          </a:p>
        </p:txBody>
      </p:sp>
      <p:sp>
        <p:nvSpPr>
          <p:cNvPr id="29" name="Text 27"/>
          <p:cNvSpPr/>
          <p:nvPr/>
        </p:nvSpPr>
        <p:spPr>
          <a:xfrm>
            <a:off x="4608576" y="4910328"/>
            <a:ext cx="2990088" cy="502920"/>
          </a:xfrm>
          <a:prstGeom prst="rect">
            <a:avLst/>
          </a:prstGeom>
          <a:noFill/>
          <a:ln/>
        </p:spPr>
        <p:txBody>
          <a:bodyPr wrap="square" lIns="254" tIns="254" rIns="254" bIns="254" rtlCol="0" anchor="ctr">
            <a:normAutofit lnSpcReduction="10000"/>
          </a:bodyPr>
          <a:lstStyle/>
          <a:p>
            <a:pPr marL="0" indent="0">
              <a:buNone/>
            </a:pPr>
            <a:r>
              <a:rPr lang="en-US" dirty="0">
                <a:solidFill>
                  <a:srgbClr val="B9C7D3"/>
                </a:solidFill>
                <a:latin typeface="Aptos" pitchFamily="34" charset="0"/>
                <a:ea typeface="Aptos" pitchFamily="34" charset="-122"/>
                <a:cs typeface="Aptos" pitchFamily="34" charset="-120"/>
              </a:rPr>
              <a:t>There is no universal cutoff; risk is clinical and cumulative.</a:t>
            </a:r>
            <a:endParaRPr lang="en-US" dirty="0"/>
          </a:p>
        </p:txBody>
      </p:sp>
      <p:sp>
        <p:nvSpPr>
          <p:cNvPr id="30" name="Shape 28"/>
          <p:cNvSpPr/>
          <p:nvPr/>
        </p:nvSpPr>
        <p:spPr>
          <a:xfrm>
            <a:off x="8046720" y="4343400"/>
            <a:ext cx="3337560" cy="1188720"/>
          </a:xfrm>
          <a:prstGeom prst="roundRect">
            <a:avLst>
              <a:gd name="adj" fmla="val 9231"/>
            </a:avLst>
          </a:prstGeom>
          <a:solidFill>
            <a:srgbClr val="0F2A42"/>
          </a:solidFill>
          <a:ln w="15240">
            <a:solidFill>
              <a:srgbClr val="32D74B">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31" name="Shape 29"/>
          <p:cNvSpPr/>
          <p:nvPr/>
        </p:nvSpPr>
        <p:spPr>
          <a:xfrm>
            <a:off x="8046720" y="4343400"/>
            <a:ext cx="64008" cy="1188720"/>
          </a:xfrm>
          <a:prstGeom prst="rect">
            <a:avLst/>
          </a:prstGeom>
          <a:solidFill>
            <a:srgbClr val="32D74B"/>
          </a:solidFill>
          <a:ln w="12700">
            <a:solidFill>
              <a:srgbClr val="32D74B">
                <a:alpha val="0"/>
              </a:srgbClr>
            </a:solidFill>
            <a:prstDash val="solid"/>
          </a:ln>
        </p:spPr>
        <p:txBody>
          <a:bodyPr/>
          <a:lstStyle/>
          <a:p>
            <a:endParaRPr lang="en-US"/>
          </a:p>
        </p:txBody>
      </p:sp>
      <p:sp>
        <p:nvSpPr>
          <p:cNvPr id="32" name="Text 30"/>
          <p:cNvSpPr/>
          <p:nvPr/>
        </p:nvSpPr>
        <p:spPr>
          <a:xfrm>
            <a:off x="8247888" y="4507992"/>
            <a:ext cx="2990088" cy="310896"/>
          </a:xfrm>
          <a:prstGeom prst="rect">
            <a:avLst/>
          </a:prstGeom>
          <a:noFill/>
          <a:ln/>
        </p:spPr>
        <p:txBody>
          <a:bodyPr wrap="square" lIns="0" tIns="0" rIns="0" bIns="0" rtlCol="0" anchor="ctr">
            <a:normAutofit/>
          </a:bodyPr>
          <a:lstStyle/>
          <a:p>
            <a:pPr marL="0" indent="0">
              <a:buNone/>
            </a:pPr>
            <a:r>
              <a:rPr lang="en-US" sz="1700" b="1" dirty="0">
                <a:solidFill>
                  <a:srgbClr val="F7FAFC"/>
                </a:solidFill>
                <a:latin typeface="Aptos Display" pitchFamily="34" charset="0"/>
                <a:ea typeface="Aptos Display" pitchFamily="34" charset="-122"/>
                <a:cs typeface="Aptos Display" pitchFamily="34" charset="-120"/>
              </a:rPr>
              <a:t>Performance language</a:t>
            </a:r>
            <a:endParaRPr lang="en-US" sz="1700" dirty="0"/>
          </a:p>
        </p:txBody>
      </p:sp>
      <p:sp>
        <p:nvSpPr>
          <p:cNvPr id="33" name="Text 31"/>
          <p:cNvSpPr/>
          <p:nvPr/>
        </p:nvSpPr>
        <p:spPr>
          <a:xfrm>
            <a:off x="8247888" y="4910328"/>
            <a:ext cx="2990088" cy="502920"/>
          </a:xfrm>
          <a:prstGeom prst="rect">
            <a:avLst/>
          </a:prstGeom>
          <a:noFill/>
          <a:ln/>
        </p:spPr>
        <p:txBody>
          <a:bodyPr wrap="square" lIns="254" tIns="254" rIns="254" bIns="254" rtlCol="0" anchor="ctr">
            <a:normAutofit lnSpcReduction="10000"/>
          </a:bodyPr>
          <a:lstStyle/>
          <a:p>
            <a:pPr marL="0" indent="0">
              <a:buNone/>
            </a:pPr>
            <a:r>
              <a:rPr lang="en-US" dirty="0">
                <a:solidFill>
                  <a:srgbClr val="B9C7D3"/>
                </a:solidFill>
                <a:latin typeface="Aptos" pitchFamily="34" charset="0"/>
                <a:ea typeface="Aptos" pitchFamily="34" charset="-122"/>
                <a:cs typeface="Aptos" pitchFamily="34" charset="-120"/>
              </a:rPr>
              <a:t>Fuel is not a reward. Fuel is part of training.</a:t>
            </a:r>
            <a:endParaRPr lang="en-US" dirty="0"/>
          </a:p>
        </p:txBody>
      </p:sp>
      <p:sp>
        <p:nvSpPr>
          <p:cNvPr id="34" name="Text 32"/>
          <p:cNvSpPr/>
          <p:nvPr/>
        </p:nvSpPr>
        <p:spPr>
          <a:xfrm>
            <a:off x="822960" y="5989320"/>
            <a:ext cx="9875520" cy="274320"/>
          </a:xfrm>
          <a:prstGeom prst="rect">
            <a:avLst/>
          </a:prstGeom>
          <a:noFill/>
          <a:ln/>
        </p:spPr>
        <p:txBody>
          <a:bodyPr wrap="square" lIns="0" tIns="0" rIns="0" bIns="0" rtlCol="0" anchor="ctr"/>
          <a:lstStyle/>
          <a:p>
            <a:pPr marL="0" indent="0">
              <a:buNone/>
            </a:pPr>
            <a:r>
              <a:rPr lang="en-US" sz="2000" dirty="0">
                <a:solidFill>
                  <a:srgbClr val="B9C7D3"/>
                </a:solidFill>
                <a:latin typeface="Aptos" pitchFamily="34" charset="0"/>
                <a:ea typeface="Aptos" pitchFamily="34" charset="-122"/>
                <a:cs typeface="Aptos" pitchFamily="34" charset="-120"/>
              </a:rPr>
              <a:t>FFM = fat-free mass. Field decision-making should not rely on calorie math alone.</a:t>
            </a:r>
            <a:endParaRPr lang="en-US"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7131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FF3B30"/>
          </a:solidFill>
          <a:ln w="12700">
            <a:solidFill>
              <a:srgbClr val="FF3B30">
                <a:alpha val="0"/>
              </a:srgbClr>
            </a:solidFill>
            <a:prstDash val="solid"/>
          </a:ln>
        </p:spPr>
        <p:txBody>
          <a:bodyPr/>
          <a:lstStyle/>
          <a:p>
            <a:endParaRPr lang="en-US"/>
          </a:p>
        </p:txBody>
      </p:sp>
      <p:sp>
        <p:nvSpPr>
          <p:cNvPr id="3" name="Shape 1"/>
          <p:cNvSpPr/>
          <p:nvPr/>
        </p:nvSpPr>
        <p:spPr>
          <a:xfrm>
            <a:off x="0" y="6784848"/>
            <a:ext cx="12191695" cy="73152"/>
          </a:xfrm>
          <a:prstGeom prst="rect">
            <a:avLst/>
          </a:prstGeom>
          <a:solidFill>
            <a:srgbClr val="64D2FF">
              <a:alpha val="65000"/>
            </a:srgbClr>
          </a:solidFill>
          <a:ln w="12700">
            <a:solidFill>
              <a:srgbClr val="64D2FF">
                <a:alpha val="0"/>
              </a:srgbClr>
            </a:solidFill>
            <a:prstDash val="solid"/>
          </a:ln>
        </p:spPr>
        <p:txBody>
          <a:bodyPr/>
          <a:lstStyle/>
          <a:p>
            <a:endParaRPr lang="en-US"/>
          </a:p>
        </p:txBody>
      </p:sp>
      <p:sp>
        <p:nvSpPr>
          <p:cNvPr id="4" name="Text 2"/>
          <p:cNvSpPr/>
          <p:nvPr/>
        </p:nvSpPr>
        <p:spPr>
          <a:xfrm>
            <a:off x="411480" y="6428232"/>
            <a:ext cx="4572000" cy="201168"/>
          </a:xfrm>
          <a:prstGeom prst="rect">
            <a:avLst/>
          </a:prstGeom>
          <a:noFill/>
          <a:ln/>
        </p:spPr>
        <p:txBody>
          <a:bodyPr wrap="square" lIns="0" tIns="0" rIns="0" bIns="0" rtlCol="0" anchor="ctr"/>
          <a:lstStyle/>
          <a:p>
            <a:pPr marL="0" indent="0">
              <a:buNone/>
            </a:pPr>
            <a:r>
              <a:rPr lang="en-US" sz="850" b="1" dirty="0">
                <a:solidFill>
                  <a:srgbClr val="B9C7D3"/>
                </a:solidFill>
                <a:latin typeface="Aptos" pitchFamily="34" charset="0"/>
                <a:ea typeface="Aptos" pitchFamily="34" charset="-122"/>
                <a:cs typeface="Aptos" pitchFamily="34" charset="-120"/>
              </a:rPr>
              <a:t>PHYSIOLOGY</a:t>
            </a:r>
            <a:endParaRPr lang="en-US" sz="850" dirty="0"/>
          </a:p>
        </p:txBody>
      </p:sp>
      <p:sp>
        <p:nvSpPr>
          <p:cNvPr id="5" name="Text 3"/>
          <p:cNvSpPr/>
          <p:nvPr/>
        </p:nvSpPr>
        <p:spPr>
          <a:xfrm>
            <a:off x="11539728" y="6382512"/>
            <a:ext cx="320040" cy="201168"/>
          </a:xfrm>
          <a:prstGeom prst="rect">
            <a:avLst/>
          </a:prstGeom>
          <a:noFill/>
          <a:ln/>
        </p:spPr>
        <p:txBody>
          <a:bodyPr wrap="square" lIns="0" tIns="0" rIns="0" bIns="0" rtlCol="0" anchor="ctr"/>
          <a:lstStyle/>
          <a:p>
            <a:pPr marL="0" indent="0" algn="r">
              <a:buNone/>
            </a:pPr>
            <a:r>
              <a:rPr lang="en-US" sz="850" b="1" dirty="0">
                <a:solidFill>
                  <a:srgbClr val="B9C7D3"/>
                </a:solidFill>
                <a:latin typeface="Aptos" pitchFamily="34" charset="0"/>
                <a:ea typeface="Aptos" pitchFamily="34" charset="-122"/>
                <a:cs typeface="Aptos" pitchFamily="34" charset="-120"/>
              </a:rPr>
              <a:t>06</a:t>
            </a:r>
            <a:endParaRPr lang="en-US" sz="850" dirty="0"/>
          </a:p>
        </p:txBody>
      </p:sp>
      <p:sp>
        <p:nvSpPr>
          <p:cNvPr id="6" name="Text 4"/>
          <p:cNvSpPr/>
          <p:nvPr/>
        </p:nvSpPr>
        <p:spPr>
          <a:xfrm>
            <a:off x="502920" y="411480"/>
            <a:ext cx="10972800" cy="566928"/>
          </a:xfrm>
          <a:prstGeom prst="rect">
            <a:avLst/>
          </a:prstGeom>
          <a:noFill/>
          <a:ln/>
        </p:spPr>
        <p:txBody>
          <a:bodyPr wrap="square" lIns="0" tIns="0" rIns="0" bIns="0" rtlCol="0" anchor="ctr">
            <a:normAutofit fontScale="92500"/>
          </a:bodyPr>
          <a:lstStyle/>
          <a:p>
            <a:pPr marL="0" indent="0">
              <a:buNone/>
            </a:pPr>
            <a:r>
              <a:rPr lang="en-US" sz="3400" b="1" dirty="0">
                <a:solidFill>
                  <a:srgbClr val="F7FAFC"/>
                </a:solidFill>
                <a:latin typeface="Aptos Display" pitchFamily="34" charset="0"/>
                <a:ea typeface="Aptos Display" pitchFamily="34" charset="-122"/>
                <a:cs typeface="Aptos Display" pitchFamily="34" charset="-120"/>
              </a:rPr>
              <a:t>When the “tank” stays low, the body starts making trade-offs</a:t>
            </a:r>
            <a:endParaRPr lang="en-US" sz="3400" dirty="0"/>
          </a:p>
        </p:txBody>
      </p:sp>
      <p:sp>
        <p:nvSpPr>
          <p:cNvPr id="7" name="Text 5"/>
          <p:cNvSpPr/>
          <p:nvPr/>
        </p:nvSpPr>
        <p:spPr>
          <a:xfrm>
            <a:off x="502920" y="1051560"/>
            <a:ext cx="10972800" cy="320040"/>
          </a:xfrm>
          <a:prstGeom prst="rect">
            <a:avLst/>
          </a:prstGeom>
          <a:noFill/>
          <a:ln/>
        </p:spPr>
        <p:txBody>
          <a:bodyPr wrap="square" lIns="0" tIns="0" rIns="0" bIns="0" rtlCol="0" anchor="ctr">
            <a:normAutofit/>
          </a:bodyPr>
          <a:lstStyle/>
          <a:p>
            <a:pPr marL="0" indent="0">
              <a:buNone/>
            </a:pPr>
            <a:r>
              <a:rPr lang="en-US" dirty="0">
                <a:solidFill>
                  <a:srgbClr val="B9C7D3"/>
                </a:solidFill>
                <a:latin typeface="Aptos" pitchFamily="34" charset="0"/>
                <a:ea typeface="Aptos" pitchFamily="34" charset="-122"/>
                <a:cs typeface="Aptos" pitchFamily="34" charset="-120"/>
              </a:rPr>
              <a:t>It preserves survival. It sacrifices performance and repair.</a:t>
            </a:r>
            <a:endParaRPr lang="en-US" dirty="0"/>
          </a:p>
        </p:txBody>
      </p:sp>
      <p:sp>
        <p:nvSpPr>
          <p:cNvPr id="8" name="Shape 6"/>
          <p:cNvSpPr/>
          <p:nvPr/>
        </p:nvSpPr>
        <p:spPr>
          <a:xfrm>
            <a:off x="4956048" y="1965960"/>
            <a:ext cx="2286000" cy="2286000"/>
          </a:xfrm>
          <a:prstGeom prst="ellipse">
            <a:avLst/>
          </a:prstGeom>
          <a:solidFill>
            <a:srgbClr val="FF3B30"/>
          </a:solidFill>
          <a:ln w="19050">
            <a:solidFill>
              <a:srgbClr val="FFFFFF">
                <a:alpha val="70000"/>
              </a:srgbClr>
            </a:solidFill>
            <a:prstDash val="solid"/>
          </a:ln>
          <a:effectLst>
            <a:outerShdw blurRad="38100" dist="12700" dir="2700000" algn="bl" rotWithShape="0">
              <a:srgbClr val="000000">
                <a:alpha val="35000"/>
              </a:srgbClr>
            </a:outerShdw>
          </a:effectLst>
        </p:spPr>
        <p:txBody>
          <a:bodyPr/>
          <a:lstStyle/>
          <a:p>
            <a:endParaRPr lang="en-US"/>
          </a:p>
        </p:txBody>
      </p:sp>
      <p:sp>
        <p:nvSpPr>
          <p:cNvPr id="9" name="Text 7"/>
          <p:cNvSpPr/>
          <p:nvPr/>
        </p:nvSpPr>
        <p:spPr>
          <a:xfrm>
            <a:off x="5230368" y="2395728"/>
            <a:ext cx="1737360" cy="1115568"/>
          </a:xfrm>
          <a:prstGeom prst="rect">
            <a:avLst/>
          </a:prstGeom>
          <a:noFill/>
          <a:ln/>
        </p:spPr>
        <p:txBody>
          <a:bodyPr wrap="square" lIns="0" tIns="0" rIns="0" bIns="0" rtlCol="0" anchor="ctr">
            <a:normAutofit/>
          </a:bodyPr>
          <a:lstStyle/>
          <a:p>
            <a:pPr marL="0" indent="0" algn="ctr">
              <a:buNone/>
            </a:pPr>
            <a:r>
              <a:rPr lang="en-US" sz="2100" b="1" dirty="0">
                <a:solidFill>
                  <a:srgbClr val="FFFFFF"/>
                </a:solidFill>
                <a:latin typeface="Aptos Display" pitchFamily="34" charset="0"/>
                <a:ea typeface="Aptos Display" pitchFamily="34" charset="-122"/>
                <a:cs typeface="Aptos Display" pitchFamily="34" charset="-120"/>
              </a:rPr>
              <a:t>LOW</a:t>
            </a:r>
            <a:endParaRPr lang="en-US" sz="2100" dirty="0"/>
          </a:p>
          <a:p>
            <a:pPr marL="0" indent="0" algn="ctr">
              <a:buNone/>
            </a:pPr>
            <a:r>
              <a:rPr lang="en-US" sz="2100" b="1" dirty="0">
                <a:solidFill>
                  <a:srgbClr val="FFFFFF"/>
                </a:solidFill>
                <a:latin typeface="Aptos Display" pitchFamily="34" charset="0"/>
                <a:ea typeface="Aptos Display" pitchFamily="34" charset="-122"/>
                <a:cs typeface="Aptos Display" pitchFamily="34" charset="-120"/>
              </a:rPr>
              <a:t>ENERGY</a:t>
            </a:r>
            <a:endParaRPr lang="en-US" sz="2100" dirty="0"/>
          </a:p>
          <a:p>
            <a:pPr marL="0" indent="0" algn="ctr">
              <a:buNone/>
            </a:pPr>
            <a:r>
              <a:rPr lang="en-US" sz="2100" b="1" dirty="0">
                <a:solidFill>
                  <a:srgbClr val="FFFFFF"/>
                </a:solidFill>
                <a:latin typeface="Aptos Display" pitchFamily="34" charset="0"/>
                <a:ea typeface="Aptos Display" pitchFamily="34" charset="-122"/>
                <a:cs typeface="Aptos Display" pitchFamily="34" charset="-120"/>
              </a:rPr>
              <a:t>AVAILABLE</a:t>
            </a:r>
            <a:endParaRPr lang="en-US" sz="2100" dirty="0"/>
          </a:p>
        </p:txBody>
      </p:sp>
      <p:sp>
        <p:nvSpPr>
          <p:cNvPr id="10" name="Shape 8"/>
          <p:cNvSpPr/>
          <p:nvPr/>
        </p:nvSpPr>
        <p:spPr>
          <a:xfrm>
            <a:off x="1097280" y="1536192"/>
            <a:ext cx="685800" cy="685800"/>
          </a:xfrm>
          <a:prstGeom prst="ellipse">
            <a:avLst/>
          </a:prstGeom>
          <a:solidFill>
            <a:srgbClr val="FF9F0A"/>
          </a:solidFill>
          <a:ln w="12700">
            <a:solidFill>
              <a:srgbClr val="FF9F0A">
                <a:alpha val="0"/>
              </a:srgbClr>
            </a:solidFill>
            <a:prstDash val="solid"/>
          </a:ln>
        </p:spPr>
        <p:txBody>
          <a:bodyPr/>
          <a:lstStyle/>
          <a:p>
            <a:endParaRPr lang="en-US"/>
          </a:p>
        </p:txBody>
      </p:sp>
      <p:sp>
        <p:nvSpPr>
          <p:cNvPr id="11" name="Text 9"/>
          <p:cNvSpPr/>
          <p:nvPr/>
        </p:nvSpPr>
        <p:spPr>
          <a:xfrm>
            <a:off x="1097280" y="1655064"/>
            <a:ext cx="685800" cy="320040"/>
          </a:xfrm>
          <a:prstGeom prst="rect">
            <a:avLst/>
          </a:prstGeom>
          <a:noFill/>
          <a:ln/>
        </p:spPr>
        <p:txBody>
          <a:bodyPr wrap="square" lIns="0" tIns="0" rIns="0" bIns="0" rtlCol="0" anchor="ctr"/>
          <a:lstStyle/>
          <a:p>
            <a:pPr marL="0" indent="0" algn="ctr">
              <a:buNone/>
            </a:pPr>
            <a:r>
              <a:rPr lang="en-US" sz="1800" b="1" dirty="0">
                <a:solidFill>
                  <a:srgbClr val="07131F"/>
                </a:solidFill>
              </a:rPr>
              <a:t>H</a:t>
            </a:r>
            <a:endParaRPr lang="en-US" sz="1800" dirty="0"/>
          </a:p>
        </p:txBody>
      </p:sp>
      <p:sp>
        <p:nvSpPr>
          <p:cNvPr id="12" name="Text 10"/>
          <p:cNvSpPr/>
          <p:nvPr/>
        </p:nvSpPr>
        <p:spPr>
          <a:xfrm>
            <a:off x="777240" y="2340863"/>
            <a:ext cx="1737360" cy="832105"/>
          </a:xfrm>
          <a:prstGeom prst="rect">
            <a:avLst/>
          </a:prstGeom>
          <a:noFill/>
          <a:ln/>
        </p:spPr>
        <p:txBody>
          <a:bodyPr wrap="square" lIns="0" tIns="0" rIns="0" bIns="0" rtlCol="0" anchor="ctr">
            <a:normAutofit/>
          </a:bodyPr>
          <a:lstStyle/>
          <a:p>
            <a:pPr marL="0" indent="0" algn="ctr">
              <a:buNone/>
            </a:pPr>
            <a:r>
              <a:rPr lang="en-US" sz="2800" b="1" dirty="0">
                <a:solidFill>
                  <a:srgbClr val="F7FAFC"/>
                </a:solidFill>
                <a:latin typeface="Aptos" pitchFamily="34" charset="0"/>
                <a:ea typeface="Aptos" pitchFamily="34" charset="-122"/>
                <a:cs typeface="Aptos" pitchFamily="34" charset="-120"/>
              </a:rPr>
              <a:t>Hormones</a:t>
            </a:r>
            <a:endParaRPr lang="en-US" sz="2800" dirty="0"/>
          </a:p>
        </p:txBody>
      </p:sp>
      <p:sp>
        <p:nvSpPr>
          <p:cNvPr id="13" name="Shape 11"/>
          <p:cNvSpPr/>
          <p:nvPr/>
        </p:nvSpPr>
        <p:spPr>
          <a:xfrm>
            <a:off x="2651760" y="4160520"/>
            <a:ext cx="685800" cy="685800"/>
          </a:xfrm>
          <a:prstGeom prst="ellipse">
            <a:avLst/>
          </a:prstGeom>
          <a:solidFill>
            <a:srgbClr val="64D2FF"/>
          </a:solidFill>
          <a:ln w="12700">
            <a:solidFill>
              <a:srgbClr val="64D2FF">
                <a:alpha val="0"/>
              </a:srgbClr>
            </a:solidFill>
            <a:prstDash val="solid"/>
          </a:ln>
        </p:spPr>
        <p:txBody>
          <a:bodyPr/>
          <a:lstStyle/>
          <a:p>
            <a:endParaRPr lang="en-US"/>
          </a:p>
        </p:txBody>
      </p:sp>
      <p:sp>
        <p:nvSpPr>
          <p:cNvPr id="14" name="Text 12"/>
          <p:cNvSpPr/>
          <p:nvPr/>
        </p:nvSpPr>
        <p:spPr>
          <a:xfrm>
            <a:off x="2651760" y="4279392"/>
            <a:ext cx="685800" cy="320040"/>
          </a:xfrm>
          <a:prstGeom prst="rect">
            <a:avLst/>
          </a:prstGeom>
          <a:noFill/>
          <a:ln/>
        </p:spPr>
        <p:txBody>
          <a:bodyPr wrap="square" lIns="0" tIns="0" rIns="0" bIns="0" rtlCol="0" anchor="ctr"/>
          <a:lstStyle/>
          <a:p>
            <a:pPr marL="0" indent="0" algn="ctr">
              <a:buNone/>
            </a:pPr>
            <a:r>
              <a:rPr lang="en-US" sz="1800" b="1" dirty="0">
                <a:solidFill>
                  <a:srgbClr val="07131F"/>
                </a:solidFill>
              </a:rPr>
              <a:t>B</a:t>
            </a:r>
            <a:endParaRPr lang="en-US" sz="1800" dirty="0"/>
          </a:p>
        </p:txBody>
      </p:sp>
      <p:sp>
        <p:nvSpPr>
          <p:cNvPr id="15" name="Text 13"/>
          <p:cNvSpPr/>
          <p:nvPr/>
        </p:nvSpPr>
        <p:spPr>
          <a:xfrm>
            <a:off x="2331720" y="4965192"/>
            <a:ext cx="1097280" cy="603504"/>
          </a:xfrm>
          <a:prstGeom prst="rect">
            <a:avLst/>
          </a:prstGeom>
          <a:noFill/>
          <a:ln/>
        </p:spPr>
        <p:txBody>
          <a:bodyPr wrap="square" lIns="0" tIns="0" rIns="0" bIns="0" rtlCol="0" anchor="ctr">
            <a:normAutofit/>
          </a:bodyPr>
          <a:lstStyle/>
          <a:p>
            <a:pPr marL="0" indent="0" algn="ctr">
              <a:buNone/>
            </a:pPr>
            <a:r>
              <a:rPr lang="en-US" sz="2800" b="1" dirty="0">
                <a:solidFill>
                  <a:srgbClr val="F7FAFC"/>
                </a:solidFill>
                <a:latin typeface="Aptos" pitchFamily="34" charset="0"/>
                <a:ea typeface="Aptos" pitchFamily="34" charset="-122"/>
                <a:cs typeface="Aptos" pitchFamily="34" charset="-120"/>
              </a:rPr>
              <a:t>Bone</a:t>
            </a:r>
            <a:endParaRPr lang="en-US" sz="2800" dirty="0"/>
          </a:p>
        </p:txBody>
      </p:sp>
      <p:sp>
        <p:nvSpPr>
          <p:cNvPr id="16" name="Shape 14"/>
          <p:cNvSpPr/>
          <p:nvPr/>
        </p:nvSpPr>
        <p:spPr>
          <a:xfrm>
            <a:off x="4663440" y="4663440"/>
            <a:ext cx="685800" cy="685800"/>
          </a:xfrm>
          <a:prstGeom prst="ellipse">
            <a:avLst/>
          </a:prstGeom>
          <a:solidFill>
            <a:srgbClr val="BF5AF2"/>
          </a:solidFill>
          <a:ln w="12700">
            <a:solidFill>
              <a:srgbClr val="BF5AF2">
                <a:alpha val="0"/>
              </a:srgbClr>
            </a:solidFill>
            <a:prstDash val="solid"/>
          </a:ln>
        </p:spPr>
        <p:txBody>
          <a:bodyPr/>
          <a:lstStyle/>
          <a:p>
            <a:endParaRPr lang="en-US"/>
          </a:p>
        </p:txBody>
      </p:sp>
      <p:sp>
        <p:nvSpPr>
          <p:cNvPr id="17" name="Text 15"/>
          <p:cNvSpPr/>
          <p:nvPr/>
        </p:nvSpPr>
        <p:spPr>
          <a:xfrm>
            <a:off x="4663440" y="4782312"/>
            <a:ext cx="685800" cy="320040"/>
          </a:xfrm>
          <a:prstGeom prst="rect">
            <a:avLst/>
          </a:prstGeom>
          <a:noFill/>
          <a:ln/>
        </p:spPr>
        <p:txBody>
          <a:bodyPr wrap="square" lIns="0" tIns="0" rIns="0" bIns="0" rtlCol="0" anchor="ctr"/>
          <a:lstStyle/>
          <a:p>
            <a:pPr marL="0" indent="0" algn="ctr">
              <a:buNone/>
            </a:pPr>
            <a:r>
              <a:rPr lang="en-US" sz="1800" b="1" dirty="0">
                <a:solidFill>
                  <a:srgbClr val="07131F"/>
                </a:solidFill>
              </a:rPr>
              <a:t>I</a:t>
            </a:r>
            <a:endParaRPr lang="en-US" sz="1800" dirty="0"/>
          </a:p>
        </p:txBody>
      </p:sp>
      <p:sp>
        <p:nvSpPr>
          <p:cNvPr id="18" name="Text 16"/>
          <p:cNvSpPr/>
          <p:nvPr/>
        </p:nvSpPr>
        <p:spPr>
          <a:xfrm>
            <a:off x="4151586" y="5468112"/>
            <a:ext cx="1650124" cy="603504"/>
          </a:xfrm>
          <a:prstGeom prst="rect">
            <a:avLst/>
          </a:prstGeom>
          <a:noFill/>
          <a:ln/>
        </p:spPr>
        <p:txBody>
          <a:bodyPr wrap="square" lIns="0" tIns="0" rIns="0" bIns="0" rtlCol="0" anchor="ctr">
            <a:normAutofit/>
          </a:bodyPr>
          <a:lstStyle/>
          <a:p>
            <a:pPr marL="0" indent="0" algn="ctr">
              <a:buNone/>
            </a:pPr>
            <a:r>
              <a:rPr lang="en-US" sz="2800" b="1" dirty="0">
                <a:solidFill>
                  <a:srgbClr val="F7FAFC"/>
                </a:solidFill>
                <a:latin typeface="Aptos" pitchFamily="34" charset="0"/>
                <a:ea typeface="Aptos" pitchFamily="34" charset="-122"/>
                <a:cs typeface="Aptos" pitchFamily="34" charset="-120"/>
              </a:rPr>
              <a:t>Immunity</a:t>
            </a:r>
            <a:endParaRPr lang="en-US" sz="2800" dirty="0"/>
          </a:p>
        </p:txBody>
      </p:sp>
      <p:sp>
        <p:nvSpPr>
          <p:cNvPr id="19" name="Shape 17"/>
          <p:cNvSpPr/>
          <p:nvPr/>
        </p:nvSpPr>
        <p:spPr>
          <a:xfrm>
            <a:off x="6903720" y="4663440"/>
            <a:ext cx="685800" cy="685800"/>
          </a:xfrm>
          <a:prstGeom prst="ellipse">
            <a:avLst/>
          </a:prstGeom>
          <a:solidFill>
            <a:srgbClr val="FFD60A"/>
          </a:solidFill>
          <a:ln w="12700">
            <a:solidFill>
              <a:srgbClr val="FFD60A">
                <a:alpha val="0"/>
              </a:srgbClr>
            </a:solidFill>
            <a:prstDash val="solid"/>
          </a:ln>
        </p:spPr>
        <p:txBody>
          <a:bodyPr/>
          <a:lstStyle/>
          <a:p>
            <a:endParaRPr lang="en-US"/>
          </a:p>
        </p:txBody>
      </p:sp>
      <p:sp>
        <p:nvSpPr>
          <p:cNvPr id="20" name="Text 18"/>
          <p:cNvSpPr/>
          <p:nvPr/>
        </p:nvSpPr>
        <p:spPr>
          <a:xfrm>
            <a:off x="6903720" y="4782312"/>
            <a:ext cx="685800" cy="320040"/>
          </a:xfrm>
          <a:prstGeom prst="rect">
            <a:avLst/>
          </a:prstGeom>
          <a:noFill/>
          <a:ln/>
        </p:spPr>
        <p:txBody>
          <a:bodyPr wrap="square" lIns="0" tIns="0" rIns="0" bIns="0" rtlCol="0" anchor="ctr"/>
          <a:lstStyle/>
          <a:p>
            <a:pPr marL="0" indent="0" algn="ctr">
              <a:buNone/>
            </a:pPr>
            <a:r>
              <a:rPr lang="en-US" sz="1800" b="1" dirty="0">
                <a:solidFill>
                  <a:srgbClr val="07131F"/>
                </a:solidFill>
              </a:rPr>
              <a:t>M</a:t>
            </a:r>
            <a:endParaRPr lang="en-US" sz="1800" dirty="0"/>
          </a:p>
        </p:txBody>
      </p:sp>
      <p:sp>
        <p:nvSpPr>
          <p:cNvPr id="21" name="Text 19"/>
          <p:cNvSpPr/>
          <p:nvPr/>
        </p:nvSpPr>
        <p:spPr>
          <a:xfrm>
            <a:off x="6240937" y="5468112"/>
            <a:ext cx="2146317" cy="603504"/>
          </a:xfrm>
          <a:prstGeom prst="rect">
            <a:avLst/>
          </a:prstGeom>
          <a:noFill/>
          <a:ln/>
        </p:spPr>
        <p:txBody>
          <a:bodyPr wrap="square" lIns="0" tIns="0" rIns="0" bIns="0" rtlCol="0" anchor="ctr">
            <a:noAutofit/>
          </a:bodyPr>
          <a:lstStyle/>
          <a:p>
            <a:pPr marL="0" indent="0" algn="ctr">
              <a:buNone/>
            </a:pPr>
            <a:r>
              <a:rPr lang="en-US" sz="2800" b="1" dirty="0">
                <a:solidFill>
                  <a:srgbClr val="F7FAFC"/>
                </a:solidFill>
                <a:latin typeface="Aptos" pitchFamily="34" charset="0"/>
                <a:ea typeface="Aptos" pitchFamily="34" charset="-122"/>
                <a:cs typeface="Aptos" pitchFamily="34" charset="-120"/>
              </a:rPr>
              <a:t>Mood / sleep</a:t>
            </a:r>
            <a:endParaRPr lang="en-US" sz="2800" dirty="0"/>
          </a:p>
        </p:txBody>
      </p:sp>
      <p:sp>
        <p:nvSpPr>
          <p:cNvPr id="22" name="Shape 20"/>
          <p:cNvSpPr/>
          <p:nvPr/>
        </p:nvSpPr>
        <p:spPr>
          <a:xfrm>
            <a:off x="8933688" y="4160520"/>
            <a:ext cx="685800" cy="685800"/>
          </a:xfrm>
          <a:prstGeom prst="ellipse">
            <a:avLst/>
          </a:prstGeom>
          <a:solidFill>
            <a:srgbClr val="32D74B"/>
          </a:solidFill>
          <a:ln w="12700">
            <a:solidFill>
              <a:srgbClr val="32D74B">
                <a:alpha val="0"/>
              </a:srgbClr>
            </a:solidFill>
            <a:prstDash val="solid"/>
          </a:ln>
        </p:spPr>
        <p:txBody>
          <a:bodyPr/>
          <a:lstStyle/>
          <a:p>
            <a:endParaRPr lang="en-US"/>
          </a:p>
        </p:txBody>
      </p:sp>
      <p:sp>
        <p:nvSpPr>
          <p:cNvPr id="23" name="Text 21"/>
          <p:cNvSpPr/>
          <p:nvPr/>
        </p:nvSpPr>
        <p:spPr>
          <a:xfrm>
            <a:off x="8933688" y="4279392"/>
            <a:ext cx="685800" cy="320040"/>
          </a:xfrm>
          <a:prstGeom prst="rect">
            <a:avLst/>
          </a:prstGeom>
          <a:noFill/>
          <a:ln/>
        </p:spPr>
        <p:txBody>
          <a:bodyPr wrap="square" lIns="0" tIns="0" rIns="0" bIns="0" rtlCol="0" anchor="ctr"/>
          <a:lstStyle/>
          <a:p>
            <a:pPr marL="0" indent="0" algn="ctr">
              <a:buNone/>
            </a:pPr>
            <a:r>
              <a:rPr lang="en-US" sz="1800" b="1" dirty="0">
                <a:solidFill>
                  <a:srgbClr val="07131F"/>
                </a:solidFill>
              </a:rPr>
              <a:t>P</a:t>
            </a:r>
            <a:endParaRPr lang="en-US" sz="1800" dirty="0"/>
          </a:p>
        </p:txBody>
      </p:sp>
      <p:sp>
        <p:nvSpPr>
          <p:cNvPr id="24" name="Text 22"/>
          <p:cNvSpPr/>
          <p:nvPr/>
        </p:nvSpPr>
        <p:spPr>
          <a:xfrm>
            <a:off x="8613648" y="4965192"/>
            <a:ext cx="2296090" cy="694944"/>
          </a:xfrm>
          <a:prstGeom prst="rect">
            <a:avLst/>
          </a:prstGeom>
          <a:noFill/>
          <a:ln/>
        </p:spPr>
        <p:txBody>
          <a:bodyPr wrap="square" lIns="0" tIns="0" rIns="0" bIns="0" rtlCol="0" anchor="ctr">
            <a:noAutofit/>
          </a:bodyPr>
          <a:lstStyle/>
          <a:p>
            <a:pPr marL="0" indent="0" algn="ctr">
              <a:buNone/>
            </a:pPr>
            <a:r>
              <a:rPr lang="en-US" sz="2800" b="1" dirty="0">
                <a:solidFill>
                  <a:srgbClr val="F7FAFC"/>
                </a:solidFill>
                <a:latin typeface="Aptos" pitchFamily="34" charset="0"/>
                <a:ea typeface="Aptos" pitchFamily="34" charset="-122"/>
                <a:cs typeface="Aptos" pitchFamily="34" charset="-120"/>
              </a:rPr>
              <a:t>Performance</a:t>
            </a:r>
            <a:endParaRPr lang="en-US" sz="2800" dirty="0"/>
          </a:p>
        </p:txBody>
      </p:sp>
      <p:sp>
        <p:nvSpPr>
          <p:cNvPr id="25" name="Shape 23"/>
          <p:cNvSpPr/>
          <p:nvPr/>
        </p:nvSpPr>
        <p:spPr>
          <a:xfrm>
            <a:off x="10332720" y="1536192"/>
            <a:ext cx="685800" cy="685800"/>
          </a:xfrm>
          <a:prstGeom prst="ellipse">
            <a:avLst/>
          </a:prstGeom>
          <a:solidFill>
            <a:srgbClr val="FF3B30"/>
          </a:solidFill>
          <a:ln w="12700">
            <a:solidFill>
              <a:srgbClr val="FF3B30">
                <a:alpha val="0"/>
              </a:srgbClr>
            </a:solidFill>
            <a:prstDash val="solid"/>
          </a:ln>
        </p:spPr>
        <p:txBody>
          <a:bodyPr/>
          <a:lstStyle/>
          <a:p>
            <a:endParaRPr lang="en-US"/>
          </a:p>
        </p:txBody>
      </p:sp>
      <p:sp>
        <p:nvSpPr>
          <p:cNvPr id="26" name="Text 24"/>
          <p:cNvSpPr/>
          <p:nvPr/>
        </p:nvSpPr>
        <p:spPr>
          <a:xfrm>
            <a:off x="10332720" y="1655064"/>
            <a:ext cx="685800" cy="320040"/>
          </a:xfrm>
          <a:prstGeom prst="rect">
            <a:avLst/>
          </a:prstGeom>
          <a:noFill/>
          <a:ln/>
        </p:spPr>
        <p:txBody>
          <a:bodyPr wrap="square" lIns="0" tIns="0" rIns="0" bIns="0" rtlCol="0" anchor="ctr"/>
          <a:lstStyle/>
          <a:p>
            <a:pPr marL="0" indent="0" algn="ctr">
              <a:buNone/>
            </a:pPr>
            <a:r>
              <a:rPr lang="en-US" sz="1800" b="1" dirty="0">
                <a:solidFill>
                  <a:srgbClr val="07131F"/>
                </a:solidFill>
              </a:rPr>
              <a:t>C</a:t>
            </a:r>
            <a:endParaRPr lang="en-US" sz="1800" dirty="0"/>
          </a:p>
        </p:txBody>
      </p:sp>
      <p:sp>
        <p:nvSpPr>
          <p:cNvPr id="27" name="Text 25"/>
          <p:cNvSpPr/>
          <p:nvPr/>
        </p:nvSpPr>
        <p:spPr>
          <a:xfrm>
            <a:off x="8933689" y="2340864"/>
            <a:ext cx="3258006" cy="694944"/>
          </a:xfrm>
          <a:prstGeom prst="rect">
            <a:avLst/>
          </a:prstGeom>
          <a:noFill/>
          <a:ln/>
        </p:spPr>
        <p:txBody>
          <a:bodyPr wrap="square" lIns="0" tIns="0" rIns="0" bIns="0" rtlCol="0" anchor="ctr">
            <a:normAutofit/>
          </a:bodyPr>
          <a:lstStyle/>
          <a:p>
            <a:pPr marL="0" indent="0" algn="ctr">
              <a:buNone/>
            </a:pPr>
            <a:r>
              <a:rPr lang="en-US" sz="2800" b="1" dirty="0">
                <a:solidFill>
                  <a:srgbClr val="F7FAFC"/>
                </a:solidFill>
                <a:latin typeface="Aptos" pitchFamily="34" charset="0"/>
                <a:ea typeface="Aptos" pitchFamily="34" charset="-122"/>
                <a:cs typeface="Aptos" pitchFamily="34" charset="-120"/>
              </a:rPr>
              <a:t>Cardio / blood</a:t>
            </a:r>
            <a:endParaRPr lang="en-US" sz="2800" dirty="0"/>
          </a:p>
        </p:txBody>
      </p:sp>
      <p:sp>
        <p:nvSpPr>
          <p:cNvPr id="28" name="Text 26"/>
          <p:cNvSpPr/>
          <p:nvPr/>
        </p:nvSpPr>
        <p:spPr>
          <a:xfrm>
            <a:off x="914400" y="6053328"/>
            <a:ext cx="10424160" cy="292608"/>
          </a:xfrm>
          <a:prstGeom prst="rect">
            <a:avLst/>
          </a:prstGeom>
          <a:noFill/>
          <a:ln/>
        </p:spPr>
        <p:txBody>
          <a:bodyPr wrap="square" lIns="0" tIns="0" rIns="0" bIns="0" rtlCol="0" anchor="ctr"/>
          <a:lstStyle/>
          <a:p>
            <a:pPr marL="0" indent="0" algn="ctr">
              <a:buNone/>
            </a:pPr>
            <a:endParaRPr lang="en-US" sz="1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7131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FF3B30"/>
          </a:solidFill>
          <a:ln w="12700">
            <a:solidFill>
              <a:srgbClr val="FF3B30">
                <a:alpha val="0"/>
              </a:srgbClr>
            </a:solidFill>
            <a:prstDash val="solid"/>
          </a:ln>
        </p:spPr>
        <p:txBody>
          <a:bodyPr/>
          <a:lstStyle/>
          <a:p>
            <a:endParaRPr lang="en-US"/>
          </a:p>
        </p:txBody>
      </p:sp>
      <p:sp>
        <p:nvSpPr>
          <p:cNvPr id="3" name="Shape 1"/>
          <p:cNvSpPr/>
          <p:nvPr/>
        </p:nvSpPr>
        <p:spPr>
          <a:xfrm>
            <a:off x="0" y="6784848"/>
            <a:ext cx="12191695" cy="73152"/>
          </a:xfrm>
          <a:prstGeom prst="rect">
            <a:avLst/>
          </a:prstGeom>
          <a:solidFill>
            <a:srgbClr val="64D2FF">
              <a:alpha val="65000"/>
            </a:srgbClr>
          </a:solidFill>
          <a:ln w="12700">
            <a:solidFill>
              <a:srgbClr val="64D2FF">
                <a:alpha val="0"/>
              </a:srgbClr>
            </a:solidFill>
            <a:prstDash val="solid"/>
          </a:ln>
        </p:spPr>
        <p:txBody>
          <a:bodyPr/>
          <a:lstStyle/>
          <a:p>
            <a:endParaRPr lang="en-US"/>
          </a:p>
        </p:txBody>
      </p:sp>
      <p:sp>
        <p:nvSpPr>
          <p:cNvPr id="4" name="Text 2"/>
          <p:cNvSpPr/>
          <p:nvPr/>
        </p:nvSpPr>
        <p:spPr>
          <a:xfrm>
            <a:off x="411480" y="6428232"/>
            <a:ext cx="4572000" cy="201168"/>
          </a:xfrm>
          <a:prstGeom prst="rect">
            <a:avLst/>
          </a:prstGeom>
          <a:noFill/>
          <a:ln/>
        </p:spPr>
        <p:txBody>
          <a:bodyPr wrap="square" lIns="0" tIns="0" rIns="0" bIns="0" rtlCol="0" anchor="ctr"/>
          <a:lstStyle/>
          <a:p>
            <a:pPr marL="0" indent="0">
              <a:buNone/>
            </a:pPr>
            <a:r>
              <a:rPr lang="en-US" sz="850" b="1" dirty="0">
                <a:solidFill>
                  <a:srgbClr val="B9C7D3"/>
                </a:solidFill>
                <a:latin typeface="Aptos" pitchFamily="34" charset="0"/>
                <a:ea typeface="Aptos" pitchFamily="34" charset="-122"/>
                <a:cs typeface="Aptos" pitchFamily="34" charset="-120"/>
              </a:rPr>
              <a:t>EVOLUTION</a:t>
            </a:r>
            <a:endParaRPr lang="en-US" sz="850" dirty="0"/>
          </a:p>
        </p:txBody>
      </p:sp>
      <p:sp>
        <p:nvSpPr>
          <p:cNvPr id="5" name="Text 3"/>
          <p:cNvSpPr/>
          <p:nvPr/>
        </p:nvSpPr>
        <p:spPr>
          <a:xfrm>
            <a:off x="11539728" y="6382512"/>
            <a:ext cx="320040" cy="201168"/>
          </a:xfrm>
          <a:prstGeom prst="rect">
            <a:avLst/>
          </a:prstGeom>
          <a:noFill/>
          <a:ln/>
        </p:spPr>
        <p:txBody>
          <a:bodyPr wrap="square" lIns="0" tIns="0" rIns="0" bIns="0" rtlCol="0" anchor="ctr"/>
          <a:lstStyle/>
          <a:p>
            <a:pPr marL="0" indent="0" algn="r">
              <a:buNone/>
            </a:pPr>
            <a:r>
              <a:rPr lang="en-US" sz="850" b="1" dirty="0">
                <a:solidFill>
                  <a:srgbClr val="B9C7D3"/>
                </a:solidFill>
                <a:latin typeface="Aptos" pitchFamily="34" charset="0"/>
                <a:ea typeface="Aptos" pitchFamily="34" charset="-122"/>
                <a:cs typeface="Aptos" pitchFamily="34" charset="-120"/>
              </a:rPr>
              <a:t>07</a:t>
            </a:r>
            <a:endParaRPr lang="en-US" sz="850" dirty="0"/>
          </a:p>
        </p:txBody>
      </p:sp>
      <p:sp>
        <p:nvSpPr>
          <p:cNvPr id="6" name="Text 4"/>
          <p:cNvSpPr/>
          <p:nvPr/>
        </p:nvSpPr>
        <p:spPr>
          <a:xfrm>
            <a:off x="502920" y="411480"/>
            <a:ext cx="10972800" cy="566928"/>
          </a:xfrm>
          <a:prstGeom prst="rect">
            <a:avLst/>
          </a:prstGeom>
          <a:noFill/>
          <a:ln/>
        </p:spPr>
        <p:txBody>
          <a:bodyPr wrap="square" lIns="0" tIns="0" rIns="0" bIns="0" rtlCol="0" anchor="ctr">
            <a:normAutofit fontScale="85000" lnSpcReduction="10000"/>
          </a:bodyPr>
          <a:lstStyle/>
          <a:p>
            <a:pPr marL="0" indent="0">
              <a:buNone/>
            </a:pPr>
            <a:r>
              <a:rPr lang="en-US" sz="3400" b="1" dirty="0">
                <a:solidFill>
                  <a:srgbClr val="F7FAFC"/>
                </a:solidFill>
                <a:latin typeface="Aptos Display" pitchFamily="34" charset="0"/>
                <a:ea typeface="Aptos Display" pitchFamily="34" charset="-122"/>
                <a:cs typeface="Aptos Display" pitchFamily="34" charset="-120"/>
              </a:rPr>
              <a:t>From “Female Athlete Triad” to REDs: wider lens, same fuel problem</a:t>
            </a:r>
            <a:endParaRPr lang="en-US" sz="3400" dirty="0"/>
          </a:p>
        </p:txBody>
      </p:sp>
      <p:sp>
        <p:nvSpPr>
          <p:cNvPr id="7" name="Text 5"/>
          <p:cNvSpPr/>
          <p:nvPr/>
        </p:nvSpPr>
        <p:spPr>
          <a:xfrm>
            <a:off x="502920" y="1051560"/>
            <a:ext cx="10972800" cy="320040"/>
          </a:xfrm>
          <a:prstGeom prst="rect">
            <a:avLst/>
          </a:prstGeom>
          <a:noFill/>
          <a:ln/>
        </p:spPr>
        <p:txBody>
          <a:bodyPr wrap="square" lIns="0" tIns="0" rIns="0" bIns="0" rtlCol="0" anchor="ctr">
            <a:normAutofit/>
          </a:bodyPr>
          <a:lstStyle/>
          <a:p>
            <a:pPr marL="0" indent="0">
              <a:buNone/>
            </a:pPr>
            <a:r>
              <a:rPr lang="en-US" dirty="0">
                <a:solidFill>
                  <a:srgbClr val="B9C7D3"/>
                </a:solidFill>
                <a:latin typeface="Aptos" pitchFamily="34" charset="0"/>
                <a:ea typeface="Aptos" pitchFamily="34" charset="-122"/>
                <a:cs typeface="Aptos" pitchFamily="34" charset="-120"/>
              </a:rPr>
              <a:t>Do not miss the athlete because they do not fit the old stereotype.</a:t>
            </a:r>
            <a:endParaRPr lang="en-US" dirty="0"/>
          </a:p>
        </p:txBody>
      </p:sp>
      <p:sp>
        <p:nvSpPr>
          <p:cNvPr id="8" name="Shape 6"/>
          <p:cNvSpPr/>
          <p:nvPr/>
        </p:nvSpPr>
        <p:spPr>
          <a:xfrm>
            <a:off x="640080" y="1600200"/>
            <a:ext cx="3108960" cy="2971800"/>
          </a:xfrm>
          <a:prstGeom prst="roundRect">
            <a:avLst>
              <a:gd name="adj" fmla="val 3692"/>
            </a:avLst>
          </a:prstGeom>
          <a:solidFill>
            <a:srgbClr val="0F2A42"/>
          </a:solidFill>
          <a:ln w="15240">
            <a:solidFill>
              <a:srgbClr val="BF5AF2">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9" name="Shape 7"/>
          <p:cNvSpPr/>
          <p:nvPr/>
        </p:nvSpPr>
        <p:spPr>
          <a:xfrm>
            <a:off x="640080" y="1600200"/>
            <a:ext cx="64008" cy="2971800"/>
          </a:xfrm>
          <a:prstGeom prst="rect">
            <a:avLst/>
          </a:prstGeom>
          <a:solidFill>
            <a:srgbClr val="BF5AF2"/>
          </a:solidFill>
          <a:ln w="12700">
            <a:solidFill>
              <a:srgbClr val="BF5AF2">
                <a:alpha val="0"/>
              </a:srgbClr>
            </a:solidFill>
            <a:prstDash val="solid"/>
          </a:ln>
        </p:spPr>
        <p:txBody>
          <a:bodyPr/>
          <a:lstStyle/>
          <a:p>
            <a:endParaRPr lang="en-US"/>
          </a:p>
        </p:txBody>
      </p:sp>
      <p:sp>
        <p:nvSpPr>
          <p:cNvPr id="10" name="Text 8"/>
          <p:cNvSpPr/>
          <p:nvPr/>
        </p:nvSpPr>
        <p:spPr>
          <a:xfrm>
            <a:off x="841248" y="1764792"/>
            <a:ext cx="2761488" cy="310896"/>
          </a:xfrm>
          <a:prstGeom prst="rect">
            <a:avLst/>
          </a:prstGeom>
          <a:noFill/>
          <a:ln/>
        </p:spPr>
        <p:txBody>
          <a:bodyPr wrap="square" lIns="0" tIns="0" rIns="0" bIns="0" rtlCol="0" anchor="ctr">
            <a:normAutofit lnSpcReduction="10000"/>
          </a:bodyPr>
          <a:lstStyle/>
          <a:p>
            <a:pPr marL="0" indent="0">
              <a:buNone/>
            </a:pPr>
            <a:r>
              <a:rPr lang="en-US" sz="2200" b="1" dirty="0">
                <a:solidFill>
                  <a:srgbClr val="F7FAFC"/>
                </a:solidFill>
                <a:latin typeface="Aptos Display" pitchFamily="34" charset="0"/>
                <a:ea typeface="Aptos Display" pitchFamily="34" charset="-122"/>
                <a:cs typeface="Aptos Display" pitchFamily="34" charset="-120"/>
              </a:rPr>
              <a:t>Triad lens</a:t>
            </a:r>
            <a:endParaRPr lang="en-US" sz="2200" dirty="0"/>
          </a:p>
        </p:txBody>
      </p:sp>
      <p:sp>
        <p:nvSpPr>
          <p:cNvPr id="11" name="Text 9"/>
          <p:cNvSpPr/>
          <p:nvPr/>
        </p:nvSpPr>
        <p:spPr>
          <a:xfrm>
            <a:off x="841248" y="2167128"/>
            <a:ext cx="2761488" cy="2286000"/>
          </a:xfrm>
          <a:prstGeom prst="rect">
            <a:avLst/>
          </a:prstGeom>
          <a:noFill/>
          <a:ln/>
        </p:spPr>
        <p:txBody>
          <a:bodyPr wrap="square" lIns="254" tIns="254" rIns="254" bIns="254" rtlCol="0" anchor="ctr">
            <a:normAutofit/>
          </a:bodyPr>
          <a:lstStyle/>
          <a:p>
            <a:pPr marL="0" indent="0">
              <a:buNone/>
            </a:pPr>
            <a:r>
              <a:rPr lang="en-US" sz="1900" dirty="0">
                <a:solidFill>
                  <a:srgbClr val="B9C7D3"/>
                </a:solidFill>
                <a:latin typeface="Aptos" pitchFamily="34" charset="0"/>
                <a:ea typeface="Aptos" pitchFamily="34" charset="-122"/>
                <a:cs typeface="Aptos" pitchFamily="34" charset="-120"/>
              </a:rPr>
              <a:t>Female athletes</a:t>
            </a:r>
            <a:endParaRPr lang="en-US" sz="1900" dirty="0"/>
          </a:p>
          <a:p>
            <a:pPr marL="0" indent="0">
              <a:buNone/>
            </a:pPr>
            <a:r>
              <a:rPr lang="en-US" sz="1900" dirty="0">
                <a:solidFill>
                  <a:srgbClr val="B9C7D3"/>
                </a:solidFill>
                <a:latin typeface="Aptos" pitchFamily="34" charset="0"/>
                <a:ea typeface="Aptos" pitchFamily="34" charset="-122"/>
                <a:cs typeface="Aptos" pitchFamily="34" charset="-120"/>
              </a:rPr>
              <a:t>Energy availability</a:t>
            </a:r>
            <a:endParaRPr lang="en-US" sz="1900" dirty="0"/>
          </a:p>
          <a:p>
            <a:pPr marL="0" indent="0">
              <a:buNone/>
            </a:pPr>
            <a:r>
              <a:rPr lang="en-US" sz="1900" dirty="0">
                <a:solidFill>
                  <a:srgbClr val="B9C7D3"/>
                </a:solidFill>
                <a:latin typeface="Aptos" pitchFamily="34" charset="0"/>
                <a:ea typeface="Aptos" pitchFamily="34" charset="-122"/>
                <a:cs typeface="Aptos" pitchFamily="34" charset="-120"/>
              </a:rPr>
              <a:t>Menstrual function</a:t>
            </a:r>
            <a:endParaRPr lang="en-US" sz="1900" dirty="0"/>
          </a:p>
          <a:p>
            <a:pPr marL="0" indent="0">
              <a:buNone/>
            </a:pPr>
            <a:r>
              <a:rPr lang="en-US" sz="1900" dirty="0">
                <a:solidFill>
                  <a:srgbClr val="B9C7D3"/>
                </a:solidFill>
                <a:latin typeface="Aptos" pitchFamily="34" charset="0"/>
                <a:ea typeface="Aptos" pitchFamily="34" charset="-122"/>
                <a:cs typeface="Aptos" pitchFamily="34" charset="-120"/>
              </a:rPr>
              <a:t>Bone mineral density</a:t>
            </a:r>
            <a:endParaRPr lang="en-US" sz="1900" dirty="0"/>
          </a:p>
        </p:txBody>
      </p:sp>
      <p:sp>
        <p:nvSpPr>
          <p:cNvPr id="12" name="Text 10"/>
          <p:cNvSpPr/>
          <p:nvPr/>
        </p:nvSpPr>
        <p:spPr>
          <a:xfrm>
            <a:off x="4160520" y="2743201"/>
            <a:ext cx="2724374" cy="484631"/>
          </a:xfrm>
          <a:prstGeom prst="rect">
            <a:avLst/>
          </a:prstGeom>
          <a:noFill/>
          <a:ln/>
        </p:spPr>
        <p:txBody>
          <a:bodyPr wrap="square" lIns="0" tIns="0" rIns="0" bIns="0" rtlCol="0" anchor="ctr"/>
          <a:lstStyle/>
          <a:p>
            <a:pPr marL="0" indent="0" algn="ctr">
              <a:buNone/>
            </a:pPr>
            <a:r>
              <a:rPr lang="en-US" sz="2800" dirty="0">
                <a:solidFill>
                  <a:srgbClr val="B9C7D3"/>
                </a:solidFill>
                <a:latin typeface="Aptos" pitchFamily="34" charset="0"/>
                <a:ea typeface="Aptos" pitchFamily="34" charset="-122"/>
                <a:cs typeface="Aptos" pitchFamily="34" charset="-120"/>
              </a:rPr>
              <a:t>expanded to</a:t>
            </a:r>
            <a:endParaRPr lang="en-US" sz="2800" dirty="0"/>
          </a:p>
        </p:txBody>
      </p:sp>
      <p:sp>
        <p:nvSpPr>
          <p:cNvPr id="13" name="Shape 11"/>
          <p:cNvSpPr/>
          <p:nvPr/>
        </p:nvSpPr>
        <p:spPr>
          <a:xfrm>
            <a:off x="3886200" y="3246120"/>
            <a:ext cx="4160520" cy="0"/>
          </a:xfrm>
          <a:prstGeom prst="line">
            <a:avLst/>
          </a:prstGeom>
          <a:noFill/>
          <a:ln w="38100">
            <a:solidFill>
              <a:srgbClr val="64D2FF"/>
            </a:solidFill>
            <a:prstDash val="solid"/>
            <a:tailEnd type="triangle"/>
          </a:ln>
        </p:spPr>
        <p:txBody>
          <a:bodyPr/>
          <a:lstStyle/>
          <a:p>
            <a:endParaRPr lang="en-US"/>
          </a:p>
        </p:txBody>
      </p:sp>
      <p:sp>
        <p:nvSpPr>
          <p:cNvPr id="14" name="Shape 12"/>
          <p:cNvSpPr/>
          <p:nvPr/>
        </p:nvSpPr>
        <p:spPr>
          <a:xfrm>
            <a:off x="7406640" y="1572768"/>
            <a:ext cx="4114800" cy="3749040"/>
          </a:xfrm>
          <a:prstGeom prst="roundRect">
            <a:avLst>
              <a:gd name="adj" fmla="val 2927"/>
            </a:avLst>
          </a:prstGeom>
          <a:solidFill>
            <a:srgbClr val="0F2A42"/>
          </a:solidFill>
          <a:ln w="15240">
            <a:solidFill>
              <a:srgbClr val="64D2FF">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15" name="Shape 13"/>
          <p:cNvSpPr/>
          <p:nvPr/>
        </p:nvSpPr>
        <p:spPr>
          <a:xfrm>
            <a:off x="7406640" y="1572768"/>
            <a:ext cx="64008" cy="3749040"/>
          </a:xfrm>
          <a:prstGeom prst="rect">
            <a:avLst/>
          </a:prstGeom>
          <a:solidFill>
            <a:srgbClr val="64D2FF"/>
          </a:solidFill>
          <a:ln w="12700">
            <a:solidFill>
              <a:srgbClr val="64D2FF">
                <a:alpha val="0"/>
              </a:srgbClr>
            </a:solidFill>
            <a:prstDash val="solid"/>
          </a:ln>
        </p:spPr>
        <p:txBody>
          <a:bodyPr/>
          <a:lstStyle/>
          <a:p>
            <a:endParaRPr lang="en-US"/>
          </a:p>
        </p:txBody>
      </p:sp>
      <p:sp>
        <p:nvSpPr>
          <p:cNvPr id="16" name="Text 14"/>
          <p:cNvSpPr/>
          <p:nvPr/>
        </p:nvSpPr>
        <p:spPr>
          <a:xfrm>
            <a:off x="7607808" y="1737360"/>
            <a:ext cx="3767328" cy="310896"/>
          </a:xfrm>
          <a:prstGeom prst="rect">
            <a:avLst/>
          </a:prstGeom>
          <a:noFill/>
          <a:ln/>
        </p:spPr>
        <p:txBody>
          <a:bodyPr wrap="square" lIns="0" tIns="0" rIns="0" bIns="0" rtlCol="0" anchor="ctr">
            <a:normAutofit lnSpcReduction="10000"/>
          </a:bodyPr>
          <a:lstStyle/>
          <a:p>
            <a:pPr marL="0" indent="0">
              <a:buNone/>
            </a:pPr>
            <a:r>
              <a:rPr lang="en-US" sz="2200" b="1" dirty="0">
                <a:solidFill>
                  <a:srgbClr val="F7FAFC"/>
                </a:solidFill>
                <a:latin typeface="Aptos Display" pitchFamily="34" charset="0"/>
                <a:ea typeface="Aptos Display" pitchFamily="34" charset="-122"/>
                <a:cs typeface="Aptos Display" pitchFamily="34" charset="-120"/>
              </a:rPr>
              <a:t>REDs lens</a:t>
            </a:r>
            <a:endParaRPr lang="en-US" sz="2200" dirty="0"/>
          </a:p>
        </p:txBody>
      </p:sp>
      <p:sp>
        <p:nvSpPr>
          <p:cNvPr id="17" name="Text 15"/>
          <p:cNvSpPr/>
          <p:nvPr/>
        </p:nvSpPr>
        <p:spPr>
          <a:xfrm>
            <a:off x="7607808" y="2139696"/>
            <a:ext cx="3767328" cy="3063240"/>
          </a:xfrm>
          <a:prstGeom prst="rect">
            <a:avLst/>
          </a:prstGeom>
          <a:noFill/>
          <a:ln/>
        </p:spPr>
        <p:txBody>
          <a:bodyPr wrap="square" lIns="254" tIns="254" rIns="254" bIns="254" rtlCol="0" anchor="ctr">
            <a:normAutofit/>
          </a:bodyPr>
          <a:lstStyle/>
          <a:p>
            <a:pPr marL="0" indent="0">
              <a:buNone/>
            </a:pPr>
            <a:r>
              <a:rPr lang="en-US" sz="1900" dirty="0">
                <a:solidFill>
                  <a:srgbClr val="B9C7D3"/>
                </a:solidFill>
                <a:latin typeface="Aptos" pitchFamily="34" charset="0"/>
                <a:ea typeface="Aptos" pitchFamily="34" charset="-122"/>
                <a:cs typeface="Aptos" pitchFamily="34" charset="-120"/>
              </a:rPr>
              <a:t>All genders</a:t>
            </a:r>
            <a:endParaRPr lang="en-US" sz="1900" dirty="0"/>
          </a:p>
          <a:p>
            <a:pPr marL="0" indent="0">
              <a:buNone/>
            </a:pPr>
            <a:r>
              <a:rPr lang="en-US" sz="1900" dirty="0">
                <a:solidFill>
                  <a:srgbClr val="B9C7D3"/>
                </a:solidFill>
                <a:latin typeface="Aptos" pitchFamily="34" charset="0"/>
                <a:ea typeface="Aptos" pitchFamily="34" charset="-122"/>
                <a:cs typeface="Aptos" pitchFamily="34" charset="-120"/>
              </a:rPr>
              <a:t>All levels: recreational to elite</a:t>
            </a:r>
            <a:endParaRPr lang="en-US" sz="1900" dirty="0"/>
          </a:p>
          <a:p>
            <a:pPr marL="0" indent="0">
              <a:buNone/>
            </a:pPr>
            <a:r>
              <a:rPr lang="en-US" sz="1900" dirty="0">
                <a:solidFill>
                  <a:srgbClr val="B9C7D3"/>
                </a:solidFill>
                <a:latin typeface="Aptos" pitchFamily="34" charset="0"/>
                <a:ea typeface="Aptos" pitchFamily="34" charset="-122"/>
                <a:cs typeface="Aptos" pitchFamily="34" charset="-120"/>
              </a:rPr>
              <a:t>More systems: endocrine, bone, immune, metabolic, cardiovascular, mental health</a:t>
            </a:r>
            <a:endParaRPr lang="en-US" sz="1900" dirty="0"/>
          </a:p>
          <a:p>
            <a:pPr marL="0" indent="0">
              <a:buNone/>
            </a:pPr>
            <a:r>
              <a:rPr lang="en-US" sz="1900" dirty="0">
                <a:solidFill>
                  <a:srgbClr val="B9C7D3"/>
                </a:solidFill>
                <a:latin typeface="Aptos" pitchFamily="34" charset="0"/>
                <a:ea typeface="Aptos" pitchFamily="34" charset="-122"/>
                <a:cs typeface="Aptos" pitchFamily="34" charset="-120"/>
              </a:rPr>
              <a:t>Performance and health model</a:t>
            </a:r>
            <a:endParaRPr lang="en-US" sz="1900" dirty="0"/>
          </a:p>
        </p:txBody>
      </p:sp>
      <p:sp>
        <p:nvSpPr>
          <p:cNvPr id="18" name="Text 16"/>
          <p:cNvSpPr/>
          <p:nvPr/>
        </p:nvSpPr>
        <p:spPr>
          <a:xfrm>
            <a:off x="1234440" y="5715000"/>
            <a:ext cx="9692640" cy="384048"/>
          </a:xfrm>
          <a:prstGeom prst="rect">
            <a:avLst/>
          </a:prstGeom>
          <a:noFill/>
          <a:ln/>
        </p:spPr>
        <p:txBody>
          <a:bodyPr wrap="square" lIns="0" tIns="0" rIns="0" bIns="0" rtlCol="0" anchor="ctr"/>
          <a:lstStyle/>
          <a:p>
            <a:pPr marL="0" indent="0" algn="ctr">
              <a:buNone/>
            </a:pPr>
            <a:r>
              <a:rPr lang="en-US" sz="2200" b="1" dirty="0">
                <a:solidFill>
                  <a:srgbClr val="F7FAFC"/>
                </a:solidFill>
                <a:latin typeface="Aptos Display" pitchFamily="34" charset="0"/>
                <a:ea typeface="Aptos Display" pitchFamily="34" charset="-122"/>
                <a:cs typeface="Aptos Display" pitchFamily="34" charset="-120"/>
              </a:rPr>
              <a:t>Keep the triad in your brain. Use REDs at the sideline.</a:t>
            </a:r>
            <a:endParaRPr lang="en-US" sz="2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7131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FF3B30"/>
          </a:solidFill>
          <a:ln w="12700">
            <a:solidFill>
              <a:srgbClr val="FF3B30">
                <a:alpha val="0"/>
              </a:srgbClr>
            </a:solidFill>
            <a:prstDash val="solid"/>
          </a:ln>
        </p:spPr>
        <p:txBody>
          <a:bodyPr/>
          <a:lstStyle/>
          <a:p>
            <a:endParaRPr lang="en-US"/>
          </a:p>
        </p:txBody>
      </p:sp>
      <p:sp>
        <p:nvSpPr>
          <p:cNvPr id="3" name="Shape 1"/>
          <p:cNvSpPr/>
          <p:nvPr/>
        </p:nvSpPr>
        <p:spPr>
          <a:xfrm>
            <a:off x="0" y="6784848"/>
            <a:ext cx="12191695" cy="73152"/>
          </a:xfrm>
          <a:prstGeom prst="rect">
            <a:avLst/>
          </a:prstGeom>
          <a:solidFill>
            <a:srgbClr val="64D2FF">
              <a:alpha val="65000"/>
            </a:srgbClr>
          </a:solidFill>
          <a:ln w="12700">
            <a:solidFill>
              <a:srgbClr val="64D2FF">
                <a:alpha val="0"/>
              </a:srgbClr>
            </a:solidFill>
            <a:prstDash val="solid"/>
          </a:ln>
        </p:spPr>
        <p:txBody>
          <a:bodyPr/>
          <a:lstStyle/>
          <a:p>
            <a:endParaRPr lang="en-US"/>
          </a:p>
        </p:txBody>
      </p:sp>
      <p:sp>
        <p:nvSpPr>
          <p:cNvPr id="4" name="Text 2"/>
          <p:cNvSpPr/>
          <p:nvPr/>
        </p:nvSpPr>
        <p:spPr>
          <a:xfrm>
            <a:off x="411480" y="6428232"/>
            <a:ext cx="4572000" cy="201168"/>
          </a:xfrm>
          <a:prstGeom prst="rect">
            <a:avLst/>
          </a:prstGeom>
          <a:noFill/>
          <a:ln/>
        </p:spPr>
        <p:txBody>
          <a:bodyPr wrap="square" lIns="0" tIns="0" rIns="0" bIns="0" rtlCol="0" anchor="ctr"/>
          <a:lstStyle/>
          <a:p>
            <a:pPr marL="0" indent="0">
              <a:buNone/>
            </a:pPr>
            <a:endParaRPr lang="en-US" sz="850" dirty="0"/>
          </a:p>
        </p:txBody>
      </p:sp>
      <p:sp>
        <p:nvSpPr>
          <p:cNvPr id="5" name="Text 3"/>
          <p:cNvSpPr/>
          <p:nvPr/>
        </p:nvSpPr>
        <p:spPr>
          <a:xfrm>
            <a:off x="11539728" y="6382512"/>
            <a:ext cx="320040" cy="201168"/>
          </a:xfrm>
          <a:prstGeom prst="rect">
            <a:avLst/>
          </a:prstGeom>
          <a:noFill/>
          <a:ln/>
        </p:spPr>
        <p:txBody>
          <a:bodyPr wrap="square" lIns="0" tIns="0" rIns="0" bIns="0" rtlCol="0" anchor="ctr"/>
          <a:lstStyle/>
          <a:p>
            <a:pPr marL="0" indent="0" algn="r">
              <a:buNone/>
            </a:pPr>
            <a:r>
              <a:rPr lang="en-US" sz="850" b="1" dirty="0">
                <a:solidFill>
                  <a:srgbClr val="B9C7D3"/>
                </a:solidFill>
                <a:latin typeface="Aptos" pitchFamily="34" charset="0"/>
                <a:ea typeface="Aptos" pitchFamily="34" charset="-122"/>
                <a:cs typeface="Aptos" pitchFamily="34" charset="-120"/>
              </a:rPr>
              <a:t>08</a:t>
            </a:r>
            <a:endParaRPr lang="en-US" sz="850" dirty="0"/>
          </a:p>
        </p:txBody>
      </p:sp>
      <p:pic>
        <p:nvPicPr>
          <p:cNvPr id="6" name="Image 0" descr="/mnt/data/a_realistic_indoor_sports_medical_therapy_scene_o.png"/>
          <p:cNvPicPr>
            <a:picLocks noChangeAspect="1"/>
          </p:cNvPicPr>
          <p:nvPr/>
        </p:nvPicPr>
        <p:blipFill>
          <a:blip r:embed="rId3"/>
          <a:srcRect l="8000" t="5000" r="44514" b="5000"/>
          <a:stretch/>
        </p:blipFill>
        <p:spPr>
          <a:xfrm>
            <a:off x="411480" y="960120"/>
            <a:ext cx="4800600" cy="5120640"/>
          </a:xfrm>
          <a:prstGeom prst="rect">
            <a:avLst/>
          </a:prstGeom>
        </p:spPr>
      </p:pic>
      <p:sp>
        <p:nvSpPr>
          <p:cNvPr id="7" name="Shape 4"/>
          <p:cNvSpPr/>
          <p:nvPr/>
        </p:nvSpPr>
        <p:spPr>
          <a:xfrm>
            <a:off x="411480" y="960120"/>
            <a:ext cx="4800600" cy="5120640"/>
          </a:xfrm>
          <a:prstGeom prst="rect">
            <a:avLst/>
          </a:prstGeom>
          <a:solidFill>
            <a:srgbClr val="000000">
              <a:alpha val="0"/>
            </a:srgbClr>
          </a:solidFill>
          <a:ln w="12700">
            <a:solidFill>
              <a:srgbClr val="FFFFFF">
                <a:alpha val="10000"/>
              </a:srgbClr>
            </a:solidFill>
            <a:prstDash val="solid"/>
          </a:ln>
        </p:spPr>
        <p:txBody>
          <a:bodyPr/>
          <a:lstStyle/>
          <a:p>
            <a:endParaRPr lang="en-US"/>
          </a:p>
        </p:txBody>
      </p:sp>
      <p:sp>
        <p:nvSpPr>
          <p:cNvPr id="8" name="Text 5"/>
          <p:cNvSpPr/>
          <p:nvPr/>
        </p:nvSpPr>
        <p:spPr>
          <a:xfrm>
            <a:off x="5532120" y="685800"/>
            <a:ext cx="6080760" cy="566928"/>
          </a:xfrm>
          <a:prstGeom prst="rect">
            <a:avLst/>
          </a:prstGeom>
          <a:noFill/>
          <a:ln/>
        </p:spPr>
        <p:txBody>
          <a:bodyPr wrap="square" lIns="0" tIns="0" rIns="0" bIns="0" rtlCol="0" anchor="ctr">
            <a:normAutofit/>
          </a:bodyPr>
          <a:lstStyle/>
          <a:p>
            <a:pPr marL="0" indent="0">
              <a:buNone/>
            </a:pPr>
            <a:r>
              <a:rPr lang="en-US" sz="3500" b="1" dirty="0">
                <a:solidFill>
                  <a:srgbClr val="F7FAFC"/>
                </a:solidFill>
                <a:latin typeface="Aptos Display" pitchFamily="34" charset="0"/>
                <a:ea typeface="Aptos Display" pitchFamily="34" charset="-122"/>
                <a:cs typeface="Aptos Display" pitchFamily="34" charset="-120"/>
              </a:rPr>
              <a:t>Red flags in the training room</a:t>
            </a:r>
            <a:endParaRPr lang="en-US" sz="3500" dirty="0"/>
          </a:p>
        </p:txBody>
      </p:sp>
      <p:sp>
        <p:nvSpPr>
          <p:cNvPr id="9" name="Text 6"/>
          <p:cNvSpPr/>
          <p:nvPr/>
        </p:nvSpPr>
        <p:spPr>
          <a:xfrm>
            <a:off x="5532120" y="1325880"/>
            <a:ext cx="6080760" cy="320040"/>
          </a:xfrm>
          <a:prstGeom prst="rect">
            <a:avLst/>
          </a:prstGeom>
          <a:noFill/>
          <a:ln/>
        </p:spPr>
        <p:txBody>
          <a:bodyPr wrap="square" lIns="0" tIns="0" rIns="0" bIns="0" rtlCol="0" anchor="ctr">
            <a:normAutofit/>
          </a:bodyPr>
          <a:lstStyle/>
          <a:p>
            <a:pPr marL="0" indent="0">
              <a:buNone/>
            </a:pPr>
            <a:r>
              <a:rPr lang="en-US" sz="1500" dirty="0">
                <a:solidFill>
                  <a:srgbClr val="B9C7D3"/>
                </a:solidFill>
                <a:latin typeface="Aptos" pitchFamily="34" charset="0"/>
                <a:ea typeface="Aptos" pitchFamily="34" charset="-122"/>
                <a:cs typeface="Aptos" pitchFamily="34" charset="-120"/>
              </a:rPr>
              <a:t>You rarely get one perfect clue. You get a pattern.</a:t>
            </a:r>
            <a:endParaRPr lang="en-US" sz="1500" dirty="0"/>
          </a:p>
        </p:txBody>
      </p:sp>
      <p:sp>
        <p:nvSpPr>
          <p:cNvPr id="10" name="Shape 7"/>
          <p:cNvSpPr/>
          <p:nvPr/>
        </p:nvSpPr>
        <p:spPr>
          <a:xfrm>
            <a:off x="5577840" y="1901952"/>
            <a:ext cx="100584" cy="100584"/>
          </a:xfrm>
          <a:prstGeom prst="ellipse">
            <a:avLst/>
          </a:prstGeom>
          <a:solidFill>
            <a:srgbClr val="FF3B30"/>
          </a:solidFill>
          <a:ln w="12700">
            <a:solidFill>
              <a:srgbClr val="FF3B30">
                <a:alpha val="0"/>
              </a:srgbClr>
            </a:solidFill>
            <a:prstDash val="solid"/>
          </a:ln>
        </p:spPr>
        <p:txBody>
          <a:bodyPr/>
          <a:lstStyle/>
          <a:p>
            <a:endParaRPr lang="en-US"/>
          </a:p>
        </p:txBody>
      </p:sp>
      <p:sp>
        <p:nvSpPr>
          <p:cNvPr id="11" name="Text 8"/>
          <p:cNvSpPr/>
          <p:nvPr/>
        </p:nvSpPr>
        <p:spPr>
          <a:xfrm>
            <a:off x="5779008" y="1783080"/>
            <a:ext cx="5696712" cy="457200"/>
          </a:xfrm>
          <a:prstGeom prst="rect">
            <a:avLst/>
          </a:prstGeom>
          <a:noFill/>
          <a:ln/>
        </p:spPr>
        <p:txBody>
          <a:bodyPr wrap="square" lIns="0" tIns="0" rIns="0" bIns="0" rtlCol="0" anchor="ctr">
            <a:normAutofit lnSpcReduction="10000"/>
          </a:bodyPr>
          <a:lstStyle/>
          <a:p>
            <a:pPr marL="0" indent="0">
              <a:buNone/>
            </a:pPr>
            <a:r>
              <a:rPr lang="en-US" sz="1640" dirty="0">
                <a:solidFill>
                  <a:srgbClr val="F7FAFC"/>
                </a:solidFill>
                <a:latin typeface="Aptos" pitchFamily="34" charset="0"/>
                <a:ea typeface="Aptos" pitchFamily="34" charset="-122"/>
                <a:cs typeface="Aptos" pitchFamily="34" charset="-120"/>
              </a:rPr>
              <a:t>Injury pattern: Stress reactions/fractures, recurrent tendinopathy, slow healing</a:t>
            </a:r>
            <a:endParaRPr lang="en-US" sz="1640" dirty="0"/>
          </a:p>
        </p:txBody>
      </p:sp>
      <p:sp>
        <p:nvSpPr>
          <p:cNvPr id="12" name="Shape 9"/>
          <p:cNvSpPr/>
          <p:nvPr/>
        </p:nvSpPr>
        <p:spPr>
          <a:xfrm>
            <a:off x="5577840" y="2569464"/>
            <a:ext cx="100584" cy="100584"/>
          </a:xfrm>
          <a:prstGeom prst="ellipse">
            <a:avLst/>
          </a:prstGeom>
          <a:solidFill>
            <a:srgbClr val="FF9F0A"/>
          </a:solidFill>
          <a:ln w="12700">
            <a:solidFill>
              <a:srgbClr val="FF9F0A">
                <a:alpha val="0"/>
              </a:srgbClr>
            </a:solidFill>
            <a:prstDash val="solid"/>
          </a:ln>
        </p:spPr>
        <p:txBody>
          <a:bodyPr/>
          <a:lstStyle/>
          <a:p>
            <a:endParaRPr lang="en-US"/>
          </a:p>
        </p:txBody>
      </p:sp>
      <p:sp>
        <p:nvSpPr>
          <p:cNvPr id="13" name="Text 10"/>
          <p:cNvSpPr/>
          <p:nvPr/>
        </p:nvSpPr>
        <p:spPr>
          <a:xfrm>
            <a:off x="5779008" y="2450592"/>
            <a:ext cx="5696712" cy="457200"/>
          </a:xfrm>
          <a:prstGeom prst="rect">
            <a:avLst/>
          </a:prstGeom>
          <a:noFill/>
          <a:ln/>
        </p:spPr>
        <p:txBody>
          <a:bodyPr wrap="square" lIns="0" tIns="0" rIns="0" bIns="0" rtlCol="0" anchor="ctr">
            <a:normAutofit lnSpcReduction="10000"/>
          </a:bodyPr>
          <a:lstStyle/>
          <a:p>
            <a:pPr marL="0" indent="0">
              <a:buNone/>
            </a:pPr>
            <a:r>
              <a:rPr lang="en-US" sz="1640" dirty="0">
                <a:solidFill>
                  <a:srgbClr val="F7FAFC"/>
                </a:solidFill>
                <a:latin typeface="Aptos" pitchFamily="34" charset="0"/>
                <a:ea typeface="Aptos" pitchFamily="34" charset="-122"/>
                <a:cs typeface="Aptos" pitchFamily="34" charset="-120"/>
              </a:rPr>
              <a:t>Performance pattern: Unexplained drop in pace, power, VO2, training tolerance</a:t>
            </a:r>
            <a:endParaRPr lang="en-US" sz="1640" dirty="0"/>
          </a:p>
        </p:txBody>
      </p:sp>
      <p:sp>
        <p:nvSpPr>
          <p:cNvPr id="14" name="Shape 11"/>
          <p:cNvSpPr/>
          <p:nvPr/>
        </p:nvSpPr>
        <p:spPr>
          <a:xfrm>
            <a:off x="5577840" y="3236976"/>
            <a:ext cx="100584" cy="100584"/>
          </a:xfrm>
          <a:prstGeom prst="ellipse">
            <a:avLst/>
          </a:prstGeom>
          <a:solidFill>
            <a:srgbClr val="FF3B30"/>
          </a:solidFill>
          <a:ln w="12700">
            <a:solidFill>
              <a:srgbClr val="FF3B30">
                <a:alpha val="0"/>
              </a:srgbClr>
            </a:solidFill>
            <a:prstDash val="solid"/>
          </a:ln>
        </p:spPr>
        <p:txBody>
          <a:bodyPr/>
          <a:lstStyle/>
          <a:p>
            <a:endParaRPr lang="en-US"/>
          </a:p>
        </p:txBody>
      </p:sp>
      <p:sp>
        <p:nvSpPr>
          <p:cNvPr id="15" name="Text 12"/>
          <p:cNvSpPr/>
          <p:nvPr/>
        </p:nvSpPr>
        <p:spPr>
          <a:xfrm>
            <a:off x="5779008" y="3118104"/>
            <a:ext cx="5696712" cy="457200"/>
          </a:xfrm>
          <a:prstGeom prst="rect">
            <a:avLst/>
          </a:prstGeom>
          <a:noFill/>
          <a:ln/>
        </p:spPr>
        <p:txBody>
          <a:bodyPr wrap="square" lIns="0" tIns="0" rIns="0" bIns="0" rtlCol="0" anchor="ctr">
            <a:normAutofit lnSpcReduction="10000"/>
          </a:bodyPr>
          <a:lstStyle/>
          <a:p>
            <a:pPr marL="0" indent="0">
              <a:buNone/>
            </a:pPr>
            <a:r>
              <a:rPr lang="en-US" sz="1640" dirty="0">
                <a:solidFill>
                  <a:srgbClr val="F7FAFC"/>
                </a:solidFill>
                <a:latin typeface="Aptos" pitchFamily="34" charset="0"/>
                <a:ea typeface="Aptos" pitchFamily="34" charset="-122"/>
                <a:cs typeface="Aptos" pitchFamily="34" charset="-120"/>
              </a:rPr>
              <a:t>Recovery pattern: Chronic fatigue, poor sleep, soreness that never clears</a:t>
            </a:r>
            <a:endParaRPr lang="en-US" sz="1640" dirty="0"/>
          </a:p>
        </p:txBody>
      </p:sp>
      <p:sp>
        <p:nvSpPr>
          <p:cNvPr id="16" name="Shape 13"/>
          <p:cNvSpPr/>
          <p:nvPr/>
        </p:nvSpPr>
        <p:spPr>
          <a:xfrm>
            <a:off x="5577840" y="3904488"/>
            <a:ext cx="100584" cy="100584"/>
          </a:xfrm>
          <a:prstGeom prst="ellipse">
            <a:avLst/>
          </a:prstGeom>
          <a:solidFill>
            <a:srgbClr val="FF9F0A"/>
          </a:solidFill>
          <a:ln w="12700">
            <a:solidFill>
              <a:srgbClr val="FF9F0A">
                <a:alpha val="0"/>
              </a:srgbClr>
            </a:solidFill>
            <a:prstDash val="solid"/>
          </a:ln>
        </p:spPr>
        <p:txBody>
          <a:bodyPr/>
          <a:lstStyle/>
          <a:p>
            <a:endParaRPr lang="en-US"/>
          </a:p>
        </p:txBody>
      </p:sp>
      <p:sp>
        <p:nvSpPr>
          <p:cNvPr id="17" name="Text 14"/>
          <p:cNvSpPr/>
          <p:nvPr/>
        </p:nvSpPr>
        <p:spPr>
          <a:xfrm>
            <a:off x="5779008" y="3785616"/>
            <a:ext cx="5696712" cy="457200"/>
          </a:xfrm>
          <a:prstGeom prst="rect">
            <a:avLst/>
          </a:prstGeom>
          <a:noFill/>
          <a:ln/>
        </p:spPr>
        <p:txBody>
          <a:bodyPr wrap="square" lIns="0" tIns="0" rIns="0" bIns="0" rtlCol="0" anchor="ctr">
            <a:normAutofit lnSpcReduction="10000"/>
          </a:bodyPr>
          <a:lstStyle/>
          <a:p>
            <a:pPr marL="0" indent="0">
              <a:buNone/>
            </a:pPr>
            <a:r>
              <a:rPr lang="en-US" sz="1640" dirty="0">
                <a:solidFill>
                  <a:srgbClr val="F7FAFC"/>
                </a:solidFill>
                <a:latin typeface="Aptos" pitchFamily="34" charset="0"/>
                <a:ea typeface="Aptos" pitchFamily="34" charset="-122"/>
                <a:cs typeface="Aptos" pitchFamily="34" charset="-120"/>
              </a:rPr>
              <a:t>Vital/sign pattern: Cold intolerance, bradycardia, dizziness, low BP</a:t>
            </a:r>
            <a:endParaRPr lang="en-US" sz="1640" dirty="0"/>
          </a:p>
        </p:txBody>
      </p:sp>
      <p:sp>
        <p:nvSpPr>
          <p:cNvPr id="18" name="Shape 15"/>
          <p:cNvSpPr/>
          <p:nvPr/>
        </p:nvSpPr>
        <p:spPr>
          <a:xfrm>
            <a:off x="5577840" y="4572000"/>
            <a:ext cx="100584" cy="100584"/>
          </a:xfrm>
          <a:prstGeom prst="ellipse">
            <a:avLst/>
          </a:prstGeom>
          <a:solidFill>
            <a:srgbClr val="FF3B30"/>
          </a:solidFill>
          <a:ln w="12700">
            <a:solidFill>
              <a:srgbClr val="FF3B30">
                <a:alpha val="0"/>
              </a:srgbClr>
            </a:solidFill>
            <a:prstDash val="solid"/>
          </a:ln>
        </p:spPr>
        <p:txBody>
          <a:bodyPr/>
          <a:lstStyle/>
          <a:p>
            <a:endParaRPr lang="en-US"/>
          </a:p>
        </p:txBody>
      </p:sp>
      <p:sp>
        <p:nvSpPr>
          <p:cNvPr id="19" name="Text 16"/>
          <p:cNvSpPr/>
          <p:nvPr/>
        </p:nvSpPr>
        <p:spPr>
          <a:xfrm>
            <a:off x="5779008" y="4453128"/>
            <a:ext cx="5696712" cy="457200"/>
          </a:xfrm>
          <a:prstGeom prst="rect">
            <a:avLst/>
          </a:prstGeom>
          <a:noFill/>
          <a:ln/>
        </p:spPr>
        <p:txBody>
          <a:bodyPr wrap="square" lIns="0" tIns="0" rIns="0" bIns="0" rtlCol="0" anchor="ctr">
            <a:normAutofit/>
          </a:bodyPr>
          <a:lstStyle/>
          <a:p>
            <a:pPr marL="0" indent="0">
              <a:buNone/>
            </a:pPr>
            <a:r>
              <a:rPr lang="en-US" sz="1640" dirty="0">
                <a:solidFill>
                  <a:srgbClr val="F7FAFC"/>
                </a:solidFill>
                <a:latin typeface="Aptos" pitchFamily="34" charset="0"/>
                <a:ea typeface="Aptos" pitchFamily="34" charset="-122"/>
                <a:cs typeface="Aptos" pitchFamily="34" charset="-120"/>
              </a:rPr>
              <a:t>Illness pattern: Frequent URIs, missed training blocks</a:t>
            </a:r>
            <a:endParaRPr lang="en-US" sz="1640" dirty="0"/>
          </a:p>
        </p:txBody>
      </p:sp>
      <p:sp>
        <p:nvSpPr>
          <p:cNvPr id="20" name="Shape 17"/>
          <p:cNvSpPr/>
          <p:nvPr/>
        </p:nvSpPr>
        <p:spPr>
          <a:xfrm>
            <a:off x="5577840" y="5239512"/>
            <a:ext cx="100584" cy="100584"/>
          </a:xfrm>
          <a:prstGeom prst="ellipse">
            <a:avLst/>
          </a:prstGeom>
          <a:solidFill>
            <a:srgbClr val="FF9F0A"/>
          </a:solidFill>
          <a:ln w="12700">
            <a:solidFill>
              <a:srgbClr val="FF9F0A">
                <a:alpha val="0"/>
              </a:srgbClr>
            </a:solidFill>
            <a:prstDash val="solid"/>
          </a:ln>
        </p:spPr>
        <p:txBody>
          <a:bodyPr/>
          <a:lstStyle/>
          <a:p>
            <a:endParaRPr lang="en-US"/>
          </a:p>
        </p:txBody>
      </p:sp>
      <p:sp>
        <p:nvSpPr>
          <p:cNvPr id="21" name="Text 18"/>
          <p:cNvSpPr/>
          <p:nvPr/>
        </p:nvSpPr>
        <p:spPr>
          <a:xfrm>
            <a:off x="5779008" y="5120640"/>
            <a:ext cx="5696712" cy="457200"/>
          </a:xfrm>
          <a:prstGeom prst="rect">
            <a:avLst/>
          </a:prstGeom>
          <a:noFill/>
          <a:ln/>
        </p:spPr>
        <p:txBody>
          <a:bodyPr wrap="square" lIns="0" tIns="0" rIns="0" bIns="0" rtlCol="0" anchor="ctr">
            <a:normAutofit/>
          </a:bodyPr>
          <a:lstStyle/>
          <a:p>
            <a:pPr marL="0" indent="0">
              <a:buNone/>
            </a:pPr>
            <a:r>
              <a:rPr lang="en-US" sz="1640" dirty="0">
                <a:solidFill>
                  <a:srgbClr val="F7FAFC"/>
                </a:solidFill>
                <a:latin typeface="Aptos" pitchFamily="34" charset="0"/>
                <a:ea typeface="Aptos" pitchFamily="34" charset="-122"/>
                <a:cs typeface="Aptos" pitchFamily="34" charset="-120"/>
              </a:rPr>
              <a:t>Behavior pattern: Rigid eating, fear of rest, hiding weight loss</a:t>
            </a:r>
            <a:endParaRPr lang="en-US" sz="1640" dirty="0"/>
          </a:p>
        </p:txBody>
      </p:sp>
      <p:sp>
        <p:nvSpPr>
          <p:cNvPr id="22" name="Shape 19"/>
          <p:cNvSpPr/>
          <p:nvPr/>
        </p:nvSpPr>
        <p:spPr>
          <a:xfrm>
            <a:off x="5577840" y="5577840"/>
            <a:ext cx="5623560" cy="813816"/>
          </a:xfrm>
          <a:prstGeom prst="roundRect">
            <a:avLst>
              <a:gd name="adj" fmla="val 19048"/>
            </a:avLst>
          </a:prstGeom>
          <a:solidFill>
            <a:srgbClr val="152E45"/>
          </a:solidFill>
          <a:ln w="12700">
            <a:solidFill>
              <a:srgbClr val="64D2FF">
                <a:alpha val="60000"/>
              </a:srgbClr>
            </a:solidFill>
            <a:prstDash val="solid"/>
          </a:ln>
        </p:spPr>
        <p:txBody>
          <a:bodyPr/>
          <a:lstStyle/>
          <a:p>
            <a:endParaRPr lang="en-US"/>
          </a:p>
        </p:txBody>
      </p:sp>
      <p:sp>
        <p:nvSpPr>
          <p:cNvPr id="23" name="Text 20"/>
          <p:cNvSpPr/>
          <p:nvPr/>
        </p:nvSpPr>
        <p:spPr>
          <a:xfrm>
            <a:off x="5779008" y="5577840"/>
            <a:ext cx="5212080" cy="777240"/>
          </a:xfrm>
          <a:prstGeom prst="rect">
            <a:avLst/>
          </a:prstGeom>
          <a:noFill/>
          <a:ln/>
        </p:spPr>
        <p:txBody>
          <a:bodyPr wrap="square" lIns="0" tIns="0" rIns="0" bIns="0" rtlCol="0" anchor="ctr"/>
          <a:lstStyle/>
          <a:p>
            <a:pPr marL="0" indent="0" algn="ctr">
              <a:buNone/>
            </a:pPr>
            <a:r>
              <a:rPr lang="en-US" sz="2000" b="1" dirty="0">
                <a:solidFill>
                  <a:srgbClr val="64D2FF"/>
                </a:solidFill>
                <a:latin typeface="Aptos Display" pitchFamily="34" charset="0"/>
                <a:ea typeface="Aptos Display" pitchFamily="34" charset="-122"/>
                <a:cs typeface="Aptos Display" pitchFamily="34" charset="-120"/>
              </a:rPr>
              <a:t>Rule: one stress fracture is a nutrition question until proven otherwise.</a:t>
            </a:r>
            <a:endParaRPr lang="en-US"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7131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FF3B30"/>
          </a:solidFill>
          <a:ln w="12700">
            <a:solidFill>
              <a:srgbClr val="FF3B30">
                <a:alpha val="0"/>
              </a:srgbClr>
            </a:solidFill>
            <a:prstDash val="solid"/>
          </a:ln>
        </p:spPr>
        <p:txBody>
          <a:bodyPr/>
          <a:lstStyle/>
          <a:p>
            <a:endParaRPr lang="en-US"/>
          </a:p>
        </p:txBody>
      </p:sp>
      <p:sp>
        <p:nvSpPr>
          <p:cNvPr id="3" name="Shape 1"/>
          <p:cNvSpPr/>
          <p:nvPr/>
        </p:nvSpPr>
        <p:spPr>
          <a:xfrm>
            <a:off x="0" y="6784848"/>
            <a:ext cx="12191695" cy="73152"/>
          </a:xfrm>
          <a:prstGeom prst="rect">
            <a:avLst/>
          </a:prstGeom>
          <a:solidFill>
            <a:srgbClr val="64D2FF">
              <a:alpha val="65000"/>
            </a:srgbClr>
          </a:solidFill>
          <a:ln w="12700">
            <a:solidFill>
              <a:srgbClr val="64D2FF">
                <a:alpha val="0"/>
              </a:srgbClr>
            </a:solidFill>
            <a:prstDash val="solid"/>
          </a:ln>
        </p:spPr>
        <p:txBody>
          <a:bodyPr/>
          <a:lstStyle/>
          <a:p>
            <a:endParaRPr lang="en-US"/>
          </a:p>
        </p:txBody>
      </p:sp>
      <p:sp>
        <p:nvSpPr>
          <p:cNvPr id="4" name="Text 2"/>
          <p:cNvSpPr/>
          <p:nvPr/>
        </p:nvSpPr>
        <p:spPr>
          <a:xfrm>
            <a:off x="411480" y="6428232"/>
            <a:ext cx="4572000" cy="201168"/>
          </a:xfrm>
          <a:prstGeom prst="rect">
            <a:avLst/>
          </a:prstGeom>
          <a:noFill/>
          <a:ln/>
        </p:spPr>
        <p:txBody>
          <a:bodyPr wrap="square" lIns="0" tIns="0" rIns="0" bIns="0" rtlCol="0" anchor="ctr"/>
          <a:lstStyle/>
          <a:p>
            <a:pPr marL="0" indent="0">
              <a:buNone/>
            </a:pPr>
            <a:r>
              <a:rPr lang="en-US" sz="850" b="1" dirty="0">
                <a:solidFill>
                  <a:srgbClr val="B9C7D3"/>
                </a:solidFill>
                <a:latin typeface="Aptos" pitchFamily="34" charset="0"/>
                <a:ea typeface="Aptos" pitchFamily="34" charset="-122"/>
                <a:cs typeface="Aptos" pitchFamily="34" charset="-120"/>
              </a:rPr>
              <a:t>SCREEN</a:t>
            </a:r>
            <a:endParaRPr lang="en-US" sz="850" dirty="0"/>
          </a:p>
        </p:txBody>
      </p:sp>
      <p:sp>
        <p:nvSpPr>
          <p:cNvPr id="5" name="Text 3"/>
          <p:cNvSpPr/>
          <p:nvPr/>
        </p:nvSpPr>
        <p:spPr>
          <a:xfrm>
            <a:off x="11539728" y="6382512"/>
            <a:ext cx="320040" cy="201168"/>
          </a:xfrm>
          <a:prstGeom prst="rect">
            <a:avLst/>
          </a:prstGeom>
          <a:noFill/>
          <a:ln/>
        </p:spPr>
        <p:txBody>
          <a:bodyPr wrap="square" lIns="0" tIns="0" rIns="0" bIns="0" rtlCol="0" anchor="ctr"/>
          <a:lstStyle/>
          <a:p>
            <a:pPr marL="0" indent="0" algn="r">
              <a:buNone/>
            </a:pPr>
            <a:r>
              <a:rPr lang="en-US" sz="850" b="1" dirty="0">
                <a:solidFill>
                  <a:srgbClr val="B9C7D3"/>
                </a:solidFill>
                <a:latin typeface="Aptos" pitchFamily="34" charset="0"/>
                <a:ea typeface="Aptos" pitchFamily="34" charset="-122"/>
                <a:cs typeface="Aptos" pitchFamily="34" charset="-120"/>
              </a:rPr>
              <a:t>09</a:t>
            </a:r>
            <a:endParaRPr lang="en-US" sz="850" dirty="0"/>
          </a:p>
        </p:txBody>
      </p:sp>
      <p:sp>
        <p:nvSpPr>
          <p:cNvPr id="6" name="Text 4"/>
          <p:cNvSpPr/>
          <p:nvPr/>
        </p:nvSpPr>
        <p:spPr>
          <a:xfrm>
            <a:off x="502920" y="411480"/>
            <a:ext cx="10972800" cy="566928"/>
          </a:xfrm>
          <a:prstGeom prst="rect">
            <a:avLst/>
          </a:prstGeom>
          <a:noFill/>
          <a:ln/>
        </p:spPr>
        <p:txBody>
          <a:bodyPr wrap="square" lIns="0" tIns="0" rIns="0" bIns="0" rtlCol="0" anchor="ctr">
            <a:normAutofit/>
          </a:bodyPr>
          <a:lstStyle/>
          <a:p>
            <a:pPr marL="0" indent="0">
              <a:buNone/>
            </a:pPr>
            <a:r>
              <a:rPr lang="en-US" sz="3500" b="1" dirty="0">
                <a:solidFill>
                  <a:srgbClr val="F7FAFC"/>
                </a:solidFill>
                <a:latin typeface="Aptos Display" pitchFamily="34" charset="0"/>
                <a:ea typeface="Aptos Display" pitchFamily="34" charset="-122"/>
                <a:cs typeface="Aptos Display" pitchFamily="34" charset="-120"/>
              </a:rPr>
              <a:t>The 90-second conversation that finds the hidden athlete</a:t>
            </a:r>
            <a:endParaRPr lang="en-US" sz="3500" dirty="0"/>
          </a:p>
        </p:txBody>
      </p:sp>
      <p:sp>
        <p:nvSpPr>
          <p:cNvPr id="7" name="Text 5"/>
          <p:cNvSpPr/>
          <p:nvPr/>
        </p:nvSpPr>
        <p:spPr>
          <a:xfrm>
            <a:off x="502920" y="1051560"/>
            <a:ext cx="10972800" cy="320040"/>
          </a:xfrm>
          <a:prstGeom prst="rect">
            <a:avLst/>
          </a:prstGeom>
          <a:noFill/>
          <a:ln/>
        </p:spPr>
        <p:txBody>
          <a:bodyPr wrap="square" lIns="0" tIns="0" rIns="0" bIns="0" rtlCol="0" anchor="ctr">
            <a:normAutofit/>
          </a:bodyPr>
          <a:lstStyle/>
          <a:p>
            <a:pPr marL="0" indent="0">
              <a:buNone/>
            </a:pPr>
            <a:r>
              <a:rPr lang="en-US" sz="2000" dirty="0">
                <a:solidFill>
                  <a:srgbClr val="B9C7D3"/>
                </a:solidFill>
                <a:latin typeface="Aptos" pitchFamily="34" charset="0"/>
                <a:ea typeface="Aptos" pitchFamily="34" charset="-122"/>
                <a:cs typeface="Aptos" pitchFamily="34" charset="-120"/>
              </a:rPr>
              <a:t>Use performance language first. It lowers defensiveness.</a:t>
            </a:r>
            <a:endParaRPr lang="en-US" sz="2000" dirty="0"/>
          </a:p>
        </p:txBody>
      </p:sp>
      <p:sp>
        <p:nvSpPr>
          <p:cNvPr id="8" name="Shape 6"/>
          <p:cNvSpPr/>
          <p:nvPr/>
        </p:nvSpPr>
        <p:spPr>
          <a:xfrm>
            <a:off x="685800" y="1481328"/>
            <a:ext cx="5212080" cy="777240"/>
          </a:xfrm>
          <a:prstGeom prst="roundRect">
            <a:avLst>
              <a:gd name="adj" fmla="val 14118"/>
            </a:avLst>
          </a:prstGeom>
          <a:solidFill>
            <a:srgbClr val="0F2A42"/>
          </a:solidFill>
          <a:ln w="15240">
            <a:solidFill>
              <a:srgbClr val="64D2FF">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9" name="Shape 7"/>
          <p:cNvSpPr/>
          <p:nvPr/>
        </p:nvSpPr>
        <p:spPr>
          <a:xfrm>
            <a:off x="685800" y="1481328"/>
            <a:ext cx="64008" cy="777240"/>
          </a:xfrm>
          <a:prstGeom prst="rect">
            <a:avLst/>
          </a:prstGeom>
          <a:solidFill>
            <a:srgbClr val="64D2FF"/>
          </a:solidFill>
          <a:ln w="12700">
            <a:solidFill>
              <a:srgbClr val="64D2FF">
                <a:alpha val="0"/>
              </a:srgbClr>
            </a:solidFill>
            <a:prstDash val="solid"/>
          </a:ln>
        </p:spPr>
        <p:txBody>
          <a:bodyPr/>
          <a:lstStyle/>
          <a:p>
            <a:endParaRPr lang="en-US"/>
          </a:p>
        </p:txBody>
      </p:sp>
      <p:sp>
        <p:nvSpPr>
          <p:cNvPr id="10" name="Text 8"/>
          <p:cNvSpPr/>
          <p:nvPr/>
        </p:nvSpPr>
        <p:spPr>
          <a:xfrm>
            <a:off x="886968" y="1645920"/>
            <a:ext cx="4864608" cy="310896"/>
          </a:xfrm>
          <a:prstGeom prst="rect">
            <a:avLst/>
          </a:prstGeom>
          <a:noFill/>
          <a:ln/>
        </p:spPr>
        <p:txBody>
          <a:bodyPr wrap="square" lIns="0" tIns="0" rIns="0" bIns="0" rtlCol="0" anchor="ctr">
            <a:normAutofit/>
          </a:bodyPr>
          <a:lstStyle/>
          <a:p>
            <a:pPr marL="0" indent="0">
              <a:buNone/>
            </a:pPr>
            <a:r>
              <a:rPr lang="en-US" sz="1700" b="1" dirty="0">
                <a:solidFill>
                  <a:srgbClr val="F7FAFC"/>
                </a:solidFill>
                <a:latin typeface="Aptos Display" pitchFamily="34" charset="0"/>
                <a:ea typeface="Aptos Display" pitchFamily="34" charset="-122"/>
                <a:cs typeface="Aptos Display" pitchFamily="34" charset="-120"/>
              </a:rPr>
              <a:t>Training</a:t>
            </a:r>
            <a:endParaRPr lang="en-US" sz="1700" dirty="0"/>
          </a:p>
        </p:txBody>
      </p:sp>
      <p:sp>
        <p:nvSpPr>
          <p:cNvPr id="11" name="Text 9"/>
          <p:cNvSpPr/>
          <p:nvPr/>
        </p:nvSpPr>
        <p:spPr>
          <a:xfrm>
            <a:off x="886968" y="1883664"/>
            <a:ext cx="4864608" cy="320040"/>
          </a:xfrm>
          <a:prstGeom prst="rect">
            <a:avLst/>
          </a:prstGeom>
          <a:noFill/>
          <a:ln/>
        </p:spPr>
        <p:txBody>
          <a:bodyPr wrap="square" lIns="254" tIns="254" rIns="254" bIns="254" rtlCol="0" anchor="ctr">
            <a:normAutofit/>
          </a:bodyPr>
          <a:lstStyle/>
          <a:p>
            <a:pPr marL="0" indent="0">
              <a:buNone/>
            </a:pPr>
            <a:r>
              <a:rPr lang="en-US" sz="1400" dirty="0">
                <a:solidFill>
                  <a:srgbClr val="B9C7D3"/>
                </a:solidFill>
                <a:latin typeface="Aptos" pitchFamily="34" charset="0"/>
                <a:ea typeface="Aptos" pitchFamily="34" charset="-122"/>
                <a:cs typeface="Aptos" pitchFamily="34" charset="-120"/>
              </a:rPr>
              <a:t>“What changed in your training load recently?”</a:t>
            </a:r>
            <a:endParaRPr lang="en-US" sz="1400" dirty="0"/>
          </a:p>
        </p:txBody>
      </p:sp>
      <p:sp>
        <p:nvSpPr>
          <p:cNvPr id="12" name="Shape 10"/>
          <p:cNvSpPr/>
          <p:nvPr/>
        </p:nvSpPr>
        <p:spPr>
          <a:xfrm>
            <a:off x="685800" y="2551176"/>
            <a:ext cx="5212080" cy="777240"/>
          </a:xfrm>
          <a:prstGeom prst="roundRect">
            <a:avLst>
              <a:gd name="adj" fmla="val 14118"/>
            </a:avLst>
          </a:prstGeom>
          <a:solidFill>
            <a:srgbClr val="0F2A42"/>
          </a:solidFill>
          <a:ln w="15240">
            <a:solidFill>
              <a:srgbClr val="FF9F0A">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13" name="Shape 11"/>
          <p:cNvSpPr/>
          <p:nvPr/>
        </p:nvSpPr>
        <p:spPr>
          <a:xfrm>
            <a:off x="685800" y="2551176"/>
            <a:ext cx="64008" cy="777240"/>
          </a:xfrm>
          <a:prstGeom prst="rect">
            <a:avLst/>
          </a:prstGeom>
          <a:solidFill>
            <a:srgbClr val="FF9F0A"/>
          </a:solidFill>
          <a:ln w="12700">
            <a:solidFill>
              <a:srgbClr val="FF9F0A">
                <a:alpha val="0"/>
              </a:srgbClr>
            </a:solidFill>
            <a:prstDash val="solid"/>
          </a:ln>
        </p:spPr>
        <p:txBody>
          <a:bodyPr/>
          <a:lstStyle/>
          <a:p>
            <a:endParaRPr lang="en-US"/>
          </a:p>
        </p:txBody>
      </p:sp>
      <p:sp>
        <p:nvSpPr>
          <p:cNvPr id="14" name="Text 12"/>
          <p:cNvSpPr/>
          <p:nvPr/>
        </p:nvSpPr>
        <p:spPr>
          <a:xfrm>
            <a:off x="886968" y="2715768"/>
            <a:ext cx="4864608" cy="310896"/>
          </a:xfrm>
          <a:prstGeom prst="rect">
            <a:avLst/>
          </a:prstGeom>
          <a:noFill/>
          <a:ln/>
        </p:spPr>
        <p:txBody>
          <a:bodyPr wrap="square" lIns="0" tIns="0" rIns="0" bIns="0" rtlCol="0" anchor="ctr">
            <a:normAutofit/>
          </a:bodyPr>
          <a:lstStyle/>
          <a:p>
            <a:pPr marL="0" indent="0">
              <a:buNone/>
            </a:pPr>
            <a:r>
              <a:rPr lang="en-US" sz="1700" b="1" dirty="0">
                <a:solidFill>
                  <a:srgbClr val="F7FAFC"/>
                </a:solidFill>
                <a:latin typeface="Aptos Display" pitchFamily="34" charset="0"/>
                <a:ea typeface="Aptos Display" pitchFamily="34" charset="-122"/>
                <a:cs typeface="Aptos Display" pitchFamily="34" charset="-120"/>
              </a:rPr>
              <a:t>Fuel</a:t>
            </a:r>
            <a:endParaRPr lang="en-US" sz="1700" dirty="0"/>
          </a:p>
        </p:txBody>
      </p:sp>
      <p:sp>
        <p:nvSpPr>
          <p:cNvPr id="15" name="Text 13"/>
          <p:cNvSpPr/>
          <p:nvPr/>
        </p:nvSpPr>
        <p:spPr>
          <a:xfrm>
            <a:off x="886968" y="2916936"/>
            <a:ext cx="4864608" cy="402336"/>
          </a:xfrm>
          <a:prstGeom prst="rect">
            <a:avLst/>
          </a:prstGeom>
          <a:noFill/>
          <a:ln/>
        </p:spPr>
        <p:txBody>
          <a:bodyPr wrap="square" lIns="254" tIns="254" rIns="254" bIns="254" rtlCol="0" anchor="ctr">
            <a:normAutofit/>
          </a:bodyPr>
          <a:lstStyle/>
          <a:p>
            <a:pPr marL="0" indent="0">
              <a:buNone/>
            </a:pPr>
            <a:r>
              <a:rPr lang="en-US" sz="1400" dirty="0">
                <a:solidFill>
                  <a:srgbClr val="B9C7D3"/>
                </a:solidFill>
                <a:latin typeface="Aptos" pitchFamily="34" charset="0"/>
                <a:ea typeface="Aptos" pitchFamily="34" charset="-122"/>
                <a:cs typeface="Aptos" pitchFamily="34" charset="-120"/>
              </a:rPr>
              <a:t>“Do you feel like you eat enough on hard days?”</a:t>
            </a:r>
            <a:endParaRPr lang="en-US" sz="1400" dirty="0"/>
          </a:p>
        </p:txBody>
      </p:sp>
      <p:sp>
        <p:nvSpPr>
          <p:cNvPr id="16" name="Shape 14"/>
          <p:cNvSpPr/>
          <p:nvPr/>
        </p:nvSpPr>
        <p:spPr>
          <a:xfrm>
            <a:off x="685800" y="3621024"/>
            <a:ext cx="5212080" cy="777240"/>
          </a:xfrm>
          <a:prstGeom prst="roundRect">
            <a:avLst>
              <a:gd name="adj" fmla="val 14118"/>
            </a:avLst>
          </a:prstGeom>
          <a:solidFill>
            <a:srgbClr val="0F2A42"/>
          </a:solidFill>
          <a:ln w="15240">
            <a:solidFill>
              <a:srgbClr val="64D2FF">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17" name="Shape 15"/>
          <p:cNvSpPr/>
          <p:nvPr/>
        </p:nvSpPr>
        <p:spPr>
          <a:xfrm>
            <a:off x="685800" y="3621024"/>
            <a:ext cx="64008" cy="777240"/>
          </a:xfrm>
          <a:prstGeom prst="rect">
            <a:avLst/>
          </a:prstGeom>
          <a:solidFill>
            <a:srgbClr val="64D2FF"/>
          </a:solidFill>
          <a:ln w="12700">
            <a:solidFill>
              <a:srgbClr val="64D2FF">
                <a:alpha val="0"/>
              </a:srgbClr>
            </a:solidFill>
            <a:prstDash val="solid"/>
          </a:ln>
        </p:spPr>
        <p:txBody>
          <a:bodyPr/>
          <a:lstStyle/>
          <a:p>
            <a:endParaRPr lang="en-US"/>
          </a:p>
        </p:txBody>
      </p:sp>
      <p:sp>
        <p:nvSpPr>
          <p:cNvPr id="18" name="Text 16"/>
          <p:cNvSpPr/>
          <p:nvPr/>
        </p:nvSpPr>
        <p:spPr>
          <a:xfrm>
            <a:off x="886968" y="3785616"/>
            <a:ext cx="4864608" cy="310896"/>
          </a:xfrm>
          <a:prstGeom prst="rect">
            <a:avLst/>
          </a:prstGeom>
          <a:noFill/>
          <a:ln/>
        </p:spPr>
        <p:txBody>
          <a:bodyPr wrap="square" lIns="0" tIns="0" rIns="0" bIns="0" rtlCol="0" anchor="ctr">
            <a:normAutofit/>
          </a:bodyPr>
          <a:lstStyle/>
          <a:p>
            <a:pPr marL="0" indent="0">
              <a:buNone/>
            </a:pPr>
            <a:r>
              <a:rPr lang="en-US" sz="1700" b="1" dirty="0">
                <a:solidFill>
                  <a:srgbClr val="F7FAFC"/>
                </a:solidFill>
                <a:latin typeface="Aptos Display" pitchFamily="34" charset="0"/>
                <a:ea typeface="Aptos Display" pitchFamily="34" charset="-122"/>
                <a:cs typeface="Aptos Display" pitchFamily="34" charset="-120"/>
              </a:rPr>
              <a:t>Recovery</a:t>
            </a:r>
            <a:endParaRPr lang="en-US" sz="1700" dirty="0"/>
          </a:p>
        </p:txBody>
      </p:sp>
      <p:sp>
        <p:nvSpPr>
          <p:cNvPr id="19" name="Text 17"/>
          <p:cNvSpPr/>
          <p:nvPr/>
        </p:nvSpPr>
        <p:spPr>
          <a:xfrm>
            <a:off x="886968" y="3986784"/>
            <a:ext cx="4864608" cy="402336"/>
          </a:xfrm>
          <a:prstGeom prst="rect">
            <a:avLst/>
          </a:prstGeom>
          <a:noFill/>
          <a:ln/>
        </p:spPr>
        <p:txBody>
          <a:bodyPr wrap="square" lIns="254" tIns="254" rIns="254" bIns="254" rtlCol="0" anchor="ctr">
            <a:normAutofit/>
          </a:bodyPr>
          <a:lstStyle/>
          <a:p>
            <a:pPr marL="0" indent="0">
              <a:buNone/>
            </a:pPr>
            <a:r>
              <a:rPr lang="en-US" sz="1400" dirty="0">
                <a:solidFill>
                  <a:srgbClr val="B9C7D3"/>
                </a:solidFill>
                <a:latin typeface="Aptos" pitchFamily="34" charset="0"/>
                <a:ea typeface="Aptos" pitchFamily="34" charset="-122"/>
                <a:cs typeface="Aptos" pitchFamily="34" charset="-120"/>
              </a:rPr>
              <a:t>“Do you wake up recovered or already drained?”</a:t>
            </a:r>
            <a:endParaRPr lang="en-US" sz="1400" dirty="0"/>
          </a:p>
        </p:txBody>
      </p:sp>
      <p:sp>
        <p:nvSpPr>
          <p:cNvPr id="20" name="Shape 18"/>
          <p:cNvSpPr/>
          <p:nvPr/>
        </p:nvSpPr>
        <p:spPr>
          <a:xfrm>
            <a:off x="685800" y="4690872"/>
            <a:ext cx="5212080" cy="777240"/>
          </a:xfrm>
          <a:prstGeom prst="roundRect">
            <a:avLst>
              <a:gd name="adj" fmla="val 14118"/>
            </a:avLst>
          </a:prstGeom>
          <a:solidFill>
            <a:srgbClr val="0F2A42"/>
          </a:solidFill>
          <a:ln w="15240">
            <a:solidFill>
              <a:srgbClr val="FF9F0A">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21" name="Shape 19"/>
          <p:cNvSpPr/>
          <p:nvPr/>
        </p:nvSpPr>
        <p:spPr>
          <a:xfrm>
            <a:off x="685800" y="4690872"/>
            <a:ext cx="64008" cy="777240"/>
          </a:xfrm>
          <a:prstGeom prst="rect">
            <a:avLst/>
          </a:prstGeom>
          <a:solidFill>
            <a:srgbClr val="FF9F0A"/>
          </a:solidFill>
          <a:ln w="12700">
            <a:solidFill>
              <a:srgbClr val="FF9F0A">
                <a:alpha val="0"/>
              </a:srgbClr>
            </a:solidFill>
            <a:prstDash val="solid"/>
          </a:ln>
        </p:spPr>
        <p:txBody>
          <a:bodyPr/>
          <a:lstStyle/>
          <a:p>
            <a:endParaRPr lang="en-US"/>
          </a:p>
        </p:txBody>
      </p:sp>
      <p:sp>
        <p:nvSpPr>
          <p:cNvPr id="22" name="Text 20"/>
          <p:cNvSpPr/>
          <p:nvPr/>
        </p:nvSpPr>
        <p:spPr>
          <a:xfrm>
            <a:off x="886968" y="4855464"/>
            <a:ext cx="4864608" cy="310896"/>
          </a:xfrm>
          <a:prstGeom prst="rect">
            <a:avLst/>
          </a:prstGeom>
          <a:noFill/>
          <a:ln/>
        </p:spPr>
        <p:txBody>
          <a:bodyPr wrap="square" lIns="0" tIns="0" rIns="0" bIns="0" rtlCol="0" anchor="ctr">
            <a:normAutofit/>
          </a:bodyPr>
          <a:lstStyle/>
          <a:p>
            <a:pPr marL="0" indent="0">
              <a:buNone/>
            </a:pPr>
            <a:r>
              <a:rPr lang="en-US" sz="1700" b="1" dirty="0">
                <a:solidFill>
                  <a:srgbClr val="F7FAFC"/>
                </a:solidFill>
                <a:latin typeface="Aptos Display" pitchFamily="34" charset="0"/>
                <a:ea typeface="Aptos Display" pitchFamily="34" charset="-122"/>
                <a:cs typeface="Aptos Display" pitchFamily="34" charset="-120"/>
              </a:rPr>
              <a:t>Body pressure</a:t>
            </a:r>
            <a:endParaRPr lang="en-US" sz="1700" dirty="0"/>
          </a:p>
        </p:txBody>
      </p:sp>
      <p:sp>
        <p:nvSpPr>
          <p:cNvPr id="23" name="Text 21"/>
          <p:cNvSpPr/>
          <p:nvPr/>
        </p:nvSpPr>
        <p:spPr>
          <a:xfrm>
            <a:off x="886968" y="5148072"/>
            <a:ext cx="4864608" cy="356616"/>
          </a:xfrm>
          <a:prstGeom prst="rect">
            <a:avLst/>
          </a:prstGeom>
          <a:noFill/>
          <a:ln/>
        </p:spPr>
        <p:txBody>
          <a:bodyPr wrap="square" lIns="254" tIns="254" rIns="254" bIns="254" rtlCol="0" anchor="ctr">
            <a:normAutofit fontScale="92500" lnSpcReduction="20000"/>
          </a:bodyPr>
          <a:lstStyle/>
          <a:p>
            <a:pPr marL="0" indent="0">
              <a:buNone/>
            </a:pPr>
            <a:r>
              <a:rPr lang="en-US" sz="1400" dirty="0">
                <a:solidFill>
                  <a:srgbClr val="B9C7D3"/>
                </a:solidFill>
                <a:latin typeface="Aptos" pitchFamily="34" charset="0"/>
                <a:ea typeface="Aptos" pitchFamily="34" charset="-122"/>
                <a:cs typeface="Aptos" pitchFamily="34" charset="-120"/>
              </a:rPr>
              <a:t>“Has anyone suggested changing weight, size, or body composition?”</a:t>
            </a:r>
            <a:endParaRPr lang="en-US" sz="1400" dirty="0"/>
          </a:p>
        </p:txBody>
      </p:sp>
      <p:sp>
        <p:nvSpPr>
          <p:cNvPr id="24" name="Shape 22"/>
          <p:cNvSpPr/>
          <p:nvPr/>
        </p:nvSpPr>
        <p:spPr>
          <a:xfrm>
            <a:off x="6309360" y="1481328"/>
            <a:ext cx="5212080" cy="777240"/>
          </a:xfrm>
          <a:prstGeom prst="roundRect">
            <a:avLst>
              <a:gd name="adj" fmla="val 14118"/>
            </a:avLst>
          </a:prstGeom>
          <a:solidFill>
            <a:srgbClr val="0F2A42"/>
          </a:solidFill>
          <a:ln w="15240">
            <a:solidFill>
              <a:srgbClr val="64D2FF">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25" name="Shape 23"/>
          <p:cNvSpPr/>
          <p:nvPr/>
        </p:nvSpPr>
        <p:spPr>
          <a:xfrm>
            <a:off x="6309360" y="1481328"/>
            <a:ext cx="64008" cy="777240"/>
          </a:xfrm>
          <a:prstGeom prst="rect">
            <a:avLst/>
          </a:prstGeom>
          <a:solidFill>
            <a:srgbClr val="64D2FF"/>
          </a:solidFill>
          <a:ln w="12700">
            <a:solidFill>
              <a:srgbClr val="64D2FF">
                <a:alpha val="0"/>
              </a:srgbClr>
            </a:solidFill>
            <a:prstDash val="solid"/>
          </a:ln>
        </p:spPr>
        <p:txBody>
          <a:bodyPr/>
          <a:lstStyle/>
          <a:p>
            <a:endParaRPr lang="en-US"/>
          </a:p>
        </p:txBody>
      </p:sp>
      <p:sp>
        <p:nvSpPr>
          <p:cNvPr id="26" name="Text 24"/>
          <p:cNvSpPr/>
          <p:nvPr/>
        </p:nvSpPr>
        <p:spPr>
          <a:xfrm>
            <a:off x="6510528" y="1645920"/>
            <a:ext cx="4864608" cy="310896"/>
          </a:xfrm>
          <a:prstGeom prst="rect">
            <a:avLst/>
          </a:prstGeom>
          <a:noFill/>
          <a:ln/>
        </p:spPr>
        <p:txBody>
          <a:bodyPr wrap="square" lIns="0" tIns="0" rIns="0" bIns="0" rtlCol="0" anchor="ctr">
            <a:normAutofit/>
          </a:bodyPr>
          <a:lstStyle/>
          <a:p>
            <a:pPr marL="0" indent="0">
              <a:buNone/>
            </a:pPr>
            <a:r>
              <a:rPr lang="en-US" sz="1700" b="1" dirty="0">
                <a:solidFill>
                  <a:srgbClr val="F7FAFC"/>
                </a:solidFill>
                <a:latin typeface="Aptos Display" pitchFamily="34" charset="0"/>
                <a:ea typeface="Aptos Display" pitchFamily="34" charset="-122"/>
                <a:cs typeface="Aptos Display" pitchFamily="34" charset="-120"/>
              </a:rPr>
              <a:t>Female athletes</a:t>
            </a:r>
            <a:endParaRPr lang="en-US" sz="1700" dirty="0"/>
          </a:p>
        </p:txBody>
      </p:sp>
      <p:sp>
        <p:nvSpPr>
          <p:cNvPr id="27" name="Text 25"/>
          <p:cNvSpPr/>
          <p:nvPr/>
        </p:nvSpPr>
        <p:spPr>
          <a:xfrm>
            <a:off x="6510528" y="1883664"/>
            <a:ext cx="4864608" cy="365760"/>
          </a:xfrm>
          <a:prstGeom prst="rect">
            <a:avLst/>
          </a:prstGeom>
          <a:noFill/>
          <a:ln/>
        </p:spPr>
        <p:txBody>
          <a:bodyPr wrap="square" lIns="254" tIns="254" rIns="254" bIns="254" rtlCol="0" anchor="ctr">
            <a:normAutofit/>
          </a:bodyPr>
          <a:lstStyle/>
          <a:p>
            <a:pPr marL="0" indent="0">
              <a:buNone/>
            </a:pPr>
            <a:r>
              <a:rPr lang="en-US" sz="1400" dirty="0">
                <a:solidFill>
                  <a:srgbClr val="B9C7D3"/>
                </a:solidFill>
                <a:latin typeface="Aptos" pitchFamily="34" charset="0"/>
                <a:ea typeface="Aptos" pitchFamily="34" charset="-122"/>
                <a:cs typeface="Aptos" pitchFamily="34" charset="-120"/>
              </a:rPr>
              <a:t>“Any missed or changed periods?”</a:t>
            </a:r>
            <a:endParaRPr lang="en-US" sz="1400" dirty="0"/>
          </a:p>
        </p:txBody>
      </p:sp>
      <p:sp>
        <p:nvSpPr>
          <p:cNvPr id="28" name="Shape 26"/>
          <p:cNvSpPr/>
          <p:nvPr/>
        </p:nvSpPr>
        <p:spPr>
          <a:xfrm>
            <a:off x="6309360" y="2551176"/>
            <a:ext cx="5212080" cy="777240"/>
          </a:xfrm>
          <a:prstGeom prst="roundRect">
            <a:avLst>
              <a:gd name="adj" fmla="val 14118"/>
            </a:avLst>
          </a:prstGeom>
          <a:solidFill>
            <a:srgbClr val="0F2A42"/>
          </a:solidFill>
          <a:ln w="15240">
            <a:solidFill>
              <a:srgbClr val="FF9F0A">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29" name="Shape 27"/>
          <p:cNvSpPr/>
          <p:nvPr/>
        </p:nvSpPr>
        <p:spPr>
          <a:xfrm>
            <a:off x="6309360" y="2551176"/>
            <a:ext cx="64008" cy="777240"/>
          </a:xfrm>
          <a:prstGeom prst="rect">
            <a:avLst/>
          </a:prstGeom>
          <a:solidFill>
            <a:srgbClr val="FF9F0A"/>
          </a:solidFill>
          <a:ln w="12700">
            <a:solidFill>
              <a:srgbClr val="FF9F0A">
                <a:alpha val="0"/>
              </a:srgbClr>
            </a:solidFill>
            <a:prstDash val="solid"/>
          </a:ln>
        </p:spPr>
        <p:txBody>
          <a:bodyPr/>
          <a:lstStyle/>
          <a:p>
            <a:endParaRPr lang="en-US"/>
          </a:p>
        </p:txBody>
      </p:sp>
      <p:sp>
        <p:nvSpPr>
          <p:cNvPr id="30" name="Text 28"/>
          <p:cNvSpPr/>
          <p:nvPr/>
        </p:nvSpPr>
        <p:spPr>
          <a:xfrm>
            <a:off x="6510528" y="2715768"/>
            <a:ext cx="4864608" cy="310896"/>
          </a:xfrm>
          <a:prstGeom prst="rect">
            <a:avLst/>
          </a:prstGeom>
          <a:noFill/>
          <a:ln/>
        </p:spPr>
        <p:txBody>
          <a:bodyPr wrap="square" lIns="0" tIns="0" rIns="0" bIns="0" rtlCol="0" anchor="ctr">
            <a:normAutofit/>
          </a:bodyPr>
          <a:lstStyle/>
          <a:p>
            <a:pPr marL="0" indent="0">
              <a:buNone/>
            </a:pPr>
            <a:r>
              <a:rPr lang="en-US" sz="1700" b="1" dirty="0">
                <a:solidFill>
                  <a:srgbClr val="F7FAFC"/>
                </a:solidFill>
                <a:latin typeface="Aptos Display" pitchFamily="34" charset="0"/>
                <a:ea typeface="Aptos Display" pitchFamily="34" charset="-122"/>
                <a:cs typeface="Aptos Display" pitchFamily="34" charset="-120"/>
              </a:rPr>
              <a:t>Male athletes</a:t>
            </a:r>
            <a:endParaRPr lang="en-US" sz="1700" dirty="0"/>
          </a:p>
        </p:txBody>
      </p:sp>
      <p:sp>
        <p:nvSpPr>
          <p:cNvPr id="31" name="Text 29"/>
          <p:cNvSpPr/>
          <p:nvPr/>
        </p:nvSpPr>
        <p:spPr>
          <a:xfrm>
            <a:off x="6510528" y="2953512"/>
            <a:ext cx="4864608" cy="365760"/>
          </a:xfrm>
          <a:prstGeom prst="rect">
            <a:avLst/>
          </a:prstGeom>
          <a:noFill/>
          <a:ln/>
        </p:spPr>
        <p:txBody>
          <a:bodyPr wrap="square" lIns="254" tIns="254" rIns="254" bIns="254" rtlCol="0" anchor="ctr">
            <a:normAutofit/>
          </a:bodyPr>
          <a:lstStyle/>
          <a:p>
            <a:pPr marL="0" indent="0">
              <a:buNone/>
            </a:pPr>
            <a:r>
              <a:rPr lang="en-US" sz="1400" dirty="0">
                <a:solidFill>
                  <a:srgbClr val="B9C7D3"/>
                </a:solidFill>
                <a:latin typeface="Aptos" pitchFamily="34" charset="0"/>
                <a:ea typeface="Aptos" pitchFamily="34" charset="-122"/>
                <a:cs typeface="Aptos" pitchFamily="34" charset="-120"/>
              </a:rPr>
              <a:t>“Any drop in libido or morning erections?”</a:t>
            </a:r>
            <a:endParaRPr lang="en-US" sz="1400" dirty="0"/>
          </a:p>
        </p:txBody>
      </p:sp>
      <p:sp>
        <p:nvSpPr>
          <p:cNvPr id="32" name="Shape 30"/>
          <p:cNvSpPr/>
          <p:nvPr/>
        </p:nvSpPr>
        <p:spPr>
          <a:xfrm>
            <a:off x="6309360" y="3621024"/>
            <a:ext cx="5212080" cy="777240"/>
          </a:xfrm>
          <a:prstGeom prst="roundRect">
            <a:avLst>
              <a:gd name="adj" fmla="val 14118"/>
            </a:avLst>
          </a:prstGeom>
          <a:solidFill>
            <a:srgbClr val="0F2A42"/>
          </a:solidFill>
          <a:ln w="15240">
            <a:solidFill>
              <a:srgbClr val="FF3B30">
                <a:alpha val="85000"/>
              </a:srgbClr>
            </a:solidFill>
            <a:prstDash val="solid"/>
          </a:ln>
          <a:effectLst>
            <a:outerShdw blurRad="25400" dist="12700" dir="2700000" algn="bl" rotWithShape="0">
              <a:srgbClr val="000000">
                <a:alpha val="25000"/>
              </a:srgbClr>
            </a:outerShdw>
          </a:effectLst>
        </p:spPr>
        <p:txBody>
          <a:bodyPr/>
          <a:lstStyle/>
          <a:p>
            <a:endParaRPr lang="en-US"/>
          </a:p>
        </p:txBody>
      </p:sp>
      <p:sp>
        <p:nvSpPr>
          <p:cNvPr id="33" name="Shape 31"/>
          <p:cNvSpPr/>
          <p:nvPr/>
        </p:nvSpPr>
        <p:spPr>
          <a:xfrm>
            <a:off x="6309360" y="3621024"/>
            <a:ext cx="64008" cy="777240"/>
          </a:xfrm>
          <a:prstGeom prst="rect">
            <a:avLst/>
          </a:prstGeom>
          <a:solidFill>
            <a:srgbClr val="FF3B30"/>
          </a:solidFill>
          <a:ln w="12700">
            <a:solidFill>
              <a:srgbClr val="FF3B30">
                <a:alpha val="0"/>
              </a:srgbClr>
            </a:solidFill>
            <a:prstDash val="solid"/>
          </a:ln>
        </p:spPr>
        <p:txBody>
          <a:bodyPr/>
          <a:lstStyle/>
          <a:p>
            <a:endParaRPr lang="en-US"/>
          </a:p>
        </p:txBody>
      </p:sp>
      <p:sp>
        <p:nvSpPr>
          <p:cNvPr id="34" name="Text 32"/>
          <p:cNvSpPr/>
          <p:nvPr/>
        </p:nvSpPr>
        <p:spPr>
          <a:xfrm>
            <a:off x="6510528" y="3785616"/>
            <a:ext cx="4864608" cy="310896"/>
          </a:xfrm>
          <a:prstGeom prst="rect">
            <a:avLst/>
          </a:prstGeom>
          <a:noFill/>
          <a:ln/>
        </p:spPr>
        <p:txBody>
          <a:bodyPr wrap="square" lIns="0" tIns="0" rIns="0" bIns="0" rtlCol="0" anchor="ctr">
            <a:normAutofit/>
          </a:bodyPr>
          <a:lstStyle/>
          <a:p>
            <a:pPr marL="0" indent="0">
              <a:buNone/>
            </a:pPr>
            <a:r>
              <a:rPr lang="en-US" sz="1700" b="1" dirty="0">
                <a:solidFill>
                  <a:srgbClr val="F7FAFC"/>
                </a:solidFill>
                <a:latin typeface="Aptos Display" pitchFamily="34" charset="0"/>
                <a:ea typeface="Aptos Display" pitchFamily="34" charset="-122"/>
                <a:cs typeface="Aptos Display" pitchFamily="34" charset="-120"/>
              </a:rPr>
              <a:t>Safety</a:t>
            </a:r>
            <a:endParaRPr lang="en-US" sz="1700" dirty="0"/>
          </a:p>
        </p:txBody>
      </p:sp>
      <p:sp>
        <p:nvSpPr>
          <p:cNvPr id="35" name="Text 33"/>
          <p:cNvSpPr/>
          <p:nvPr/>
        </p:nvSpPr>
        <p:spPr>
          <a:xfrm>
            <a:off x="6510528" y="4037076"/>
            <a:ext cx="4864608" cy="310896"/>
          </a:xfrm>
          <a:prstGeom prst="rect">
            <a:avLst/>
          </a:prstGeom>
          <a:noFill/>
          <a:ln/>
        </p:spPr>
        <p:txBody>
          <a:bodyPr wrap="square" lIns="254" tIns="254" rIns="254" bIns="254" rtlCol="0" anchor="ctr">
            <a:normAutofit fontScale="92500"/>
          </a:bodyPr>
          <a:lstStyle/>
          <a:p>
            <a:pPr marL="0" indent="0">
              <a:buNone/>
            </a:pPr>
            <a:r>
              <a:rPr lang="en-US" sz="1400" dirty="0">
                <a:solidFill>
                  <a:srgbClr val="B9C7D3"/>
                </a:solidFill>
                <a:latin typeface="Aptos" pitchFamily="34" charset="0"/>
                <a:ea typeface="Aptos" pitchFamily="34" charset="-122"/>
                <a:cs typeface="Aptos" pitchFamily="34" charset="-120"/>
              </a:rPr>
              <a:t>“Dizziness, fainting, chest pain, purging, or thoughts of self-harm?”</a:t>
            </a:r>
            <a:endParaRPr lang="en-US" sz="1400" dirty="0"/>
          </a:p>
        </p:txBody>
      </p:sp>
      <p:sp>
        <p:nvSpPr>
          <p:cNvPr id="36" name="Text 34"/>
          <p:cNvSpPr/>
          <p:nvPr/>
        </p:nvSpPr>
        <p:spPr>
          <a:xfrm>
            <a:off x="1280160" y="5980176"/>
            <a:ext cx="9601200" cy="256032"/>
          </a:xfrm>
          <a:prstGeom prst="rect">
            <a:avLst/>
          </a:prstGeom>
          <a:noFill/>
          <a:ln/>
        </p:spPr>
        <p:txBody>
          <a:bodyPr wrap="square" lIns="0" tIns="0" rIns="0" bIns="0" rtlCol="0" anchor="ctr"/>
          <a:lstStyle/>
          <a:p>
            <a:pPr marL="0" indent="0" algn="ctr">
              <a:buNone/>
            </a:pPr>
            <a:r>
              <a:rPr lang="en-US" sz="2000" b="1" dirty="0">
                <a:solidFill>
                  <a:srgbClr val="F7FAFC"/>
                </a:solidFill>
                <a:latin typeface="Aptos Display" pitchFamily="34" charset="0"/>
                <a:ea typeface="Aptos Display" pitchFamily="34" charset="-122"/>
                <a:cs typeface="Aptos Display" pitchFamily="34" charset="-120"/>
              </a:rPr>
              <a:t>Ask privately. Ask without blame. Document the pattern.</a:t>
            </a:r>
            <a:endParaRPr lang="en-US" sz="2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53</TotalTime>
  <Words>3470</Words>
  <Application>Microsoft Macintosh PowerPoint</Application>
  <PresentationFormat>Widescreen</PresentationFormat>
  <Paragraphs>393</Paragraphs>
  <Slides>23</Slides>
  <Notes>23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 Joseph Family Medicine Residency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RED-S / REDs: The Under-Fueled Athlete</dc:title>
  <dc:subject>Relative Energy Deficiency in Sport</dc:subject>
  <dc:creator>Ahmed Almafrachi</dc:creator>
  <cp:lastModifiedBy>Ahmed Almafrachi</cp:lastModifiedBy>
  <cp:revision>3</cp:revision>
  <dcterms:created xsi:type="dcterms:W3CDTF">2026-08-04T03:26:11Z</dcterms:created>
  <dcterms:modified xsi:type="dcterms:W3CDTF">2026-08-05T15:59:45Z</dcterms:modified>
</cp:coreProperties>
</file>